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sldIdLst>
    <p:sldId id="256" r:id="rId2"/>
    <p:sldId id="257" r:id="rId3"/>
    <p:sldId id="266" r:id="rId4"/>
    <p:sldId id="267" r:id="rId5"/>
    <p:sldId id="268" r:id="rId6"/>
    <p:sldId id="269" r:id="rId7"/>
    <p:sldId id="270" r:id="rId8"/>
    <p:sldId id="259" r:id="rId9"/>
    <p:sldId id="273" r:id="rId10"/>
    <p:sldId id="278" r:id="rId11"/>
    <p:sldId id="274" r:id="rId12"/>
    <p:sldId id="260" r:id="rId13"/>
    <p:sldId id="275" r:id="rId14"/>
    <p:sldId id="276" r:id="rId15"/>
    <p:sldId id="265" r:id="rId1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19" name="18 Marcador de pie de página"/>
          <p:cNvSpPr>
            <a:spLocks noGrp="1"/>
          </p:cNvSpPr>
          <p:nvPr>
            <p:ph type="ftr" sz="quarter" idx="11"/>
          </p:nvPr>
        </p:nvSpPr>
        <p:spPr/>
        <p:txBody>
          <a:bodyPr/>
          <a:lstStyle/>
          <a:p>
            <a:endParaRPr lang="es-AR"/>
          </a:p>
        </p:txBody>
      </p:sp>
      <p:sp>
        <p:nvSpPr>
          <p:cNvPr id="27" name="26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1425F8A-2937-4590-9D8D-5F5F2751ADDB}"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5EC0C7A-7878-40D1-BB96-B96927AEED6D}" type="datetimeFigureOut">
              <a:rPr lang="es-AR" smtClean="0"/>
              <a:pPr/>
              <a:t>04/10/2019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077200" y="6356350"/>
            <a:ext cx="609600" cy="365125"/>
          </a:xfrm>
        </p:spPr>
        <p:txBody>
          <a:bodyPr/>
          <a:lstStyle/>
          <a:p>
            <a:fld id="{B1425F8A-2937-4590-9D8D-5F5F2751ADDB}" type="slidenum">
              <a:rPr lang="es-AR" smtClean="0"/>
              <a:pPr/>
              <a:t>‹Nº›</a:t>
            </a:fld>
            <a:endParaRPr lang="es-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EC0C7A-7878-40D1-BB96-B96927AEED6D}" type="datetimeFigureOut">
              <a:rPr lang="es-AR" smtClean="0"/>
              <a:pPr/>
              <a:t>04/10/2019</a:t>
            </a:fld>
            <a:endParaRPr lang="es-A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A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425F8A-2937-4590-9D8D-5F5F2751ADDB}" type="slidenum">
              <a:rPr lang="es-AR" smtClean="0"/>
              <a:pPr/>
              <a:t>‹Nº›</a:t>
            </a:fld>
            <a:endParaRPr lang="es-A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484784"/>
            <a:ext cx="7488832" cy="2243112"/>
          </a:xfrm>
        </p:spPr>
        <p:txBody>
          <a:bodyPr>
            <a:noAutofit/>
          </a:bodyPr>
          <a:lstStyle/>
          <a:p>
            <a:pPr algn="l"/>
            <a:r>
              <a:rPr lang="es-AR" sz="4000" dirty="0" smtClean="0">
                <a:solidFill>
                  <a:schemeClr val="tx1">
                    <a:lumMod val="95000"/>
                  </a:schemeClr>
                </a:solidFill>
                <a:ea typeface="Verdana" pitchFamily="34" charset="0"/>
                <a:cs typeface="Times New Roman" pitchFamily="18" charset="0"/>
              </a:rPr>
              <a:t>De la descripción de las colecciones o  como visibilizar constelaciones en el universo bibliográfico</a:t>
            </a:r>
            <a:endParaRPr lang="es-AR" sz="4000" dirty="0">
              <a:solidFill>
                <a:schemeClr val="tx1">
                  <a:lumMod val="95000"/>
                </a:schemeClr>
              </a:solidFill>
              <a:ea typeface="Verdana" pitchFamily="34" charset="0"/>
              <a:cs typeface="Times New Roman" pitchFamily="18" charset="0"/>
            </a:endParaRPr>
          </a:p>
        </p:txBody>
      </p:sp>
      <p:sp>
        <p:nvSpPr>
          <p:cNvPr id="3" name="2 Subtítulo"/>
          <p:cNvSpPr>
            <a:spLocks noGrp="1"/>
          </p:cNvSpPr>
          <p:nvPr>
            <p:ph type="subTitle" idx="1"/>
          </p:nvPr>
        </p:nvSpPr>
        <p:spPr>
          <a:xfrm>
            <a:off x="683568" y="4149080"/>
            <a:ext cx="8064896" cy="2088232"/>
          </a:xfrm>
        </p:spPr>
        <p:txBody>
          <a:bodyPr>
            <a:normAutofit/>
          </a:bodyPr>
          <a:lstStyle/>
          <a:p>
            <a:endParaRPr lang="es-AR" dirty="0" smtClean="0"/>
          </a:p>
          <a:p>
            <a:pPr algn="l"/>
            <a:r>
              <a:rPr lang="es-AR" sz="2200" b="1" dirty="0" smtClean="0">
                <a:effectLst>
                  <a:outerShdw blurRad="38100" dist="38100" dir="2700000" algn="tl">
                    <a:srgbClr val="000000">
                      <a:alpha val="43137"/>
                    </a:srgbClr>
                  </a:outerShdw>
                </a:effectLst>
                <a:latin typeface="Garamond" pitchFamily="18" charset="0"/>
                <a:cs typeface="Times New Roman" pitchFamily="18" charset="0"/>
              </a:rPr>
              <a:t>Viviana Lis Gamba</a:t>
            </a:r>
          </a:p>
          <a:p>
            <a:pPr algn="l"/>
            <a:endParaRPr lang="es-AR" sz="900" dirty="0" smtClean="0">
              <a:latin typeface="Garamond" pitchFamily="18" charset="0"/>
              <a:cs typeface="Times New Roman" pitchFamily="18" charset="0"/>
            </a:endParaRPr>
          </a:p>
          <a:p>
            <a:pPr algn="l"/>
            <a:r>
              <a:rPr lang="es-AR" sz="1800" dirty="0" smtClean="0">
                <a:effectLst>
                  <a:outerShdw blurRad="38100" dist="38100" dir="2700000" algn="tl">
                    <a:srgbClr val="000000">
                      <a:alpha val="43137"/>
                    </a:srgbClr>
                  </a:outerShdw>
                </a:effectLst>
                <a:latin typeface="Garamond" pitchFamily="18" charset="0"/>
                <a:cs typeface="Times New Roman" pitchFamily="18" charset="0"/>
              </a:rPr>
              <a:t>Prof. Adjunta a cargo de las Cátedras de Descripción Bibliográfica I y II. Licenciatura en Bibliotecología y Ciencia de la Información. </a:t>
            </a:r>
            <a:r>
              <a:rPr lang="es-AR" sz="1800" dirty="0" err="1" smtClean="0">
                <a:effectLst>
                  <a:outerShdw blurRad="38100" dist="38100" dir="2700000" algn="tl">
                    <a:srgbClr val="000000">
                      <a:alpha val="43137"/>
                    </a:srgbClr>
                  </a:outerShdw>
                </a:effectLst>
                <a:latin typeface="Garamond" pitchFamily="18" charset="0"/>
                <a:cs typeface="Times New Roman" pitchFamily="18" charset="0"/>
              </a:rPr>
              <a:t>FaHCE</a:t>
            </a:r>
            <a:r>
              <a:rPr lang="es-AR" sz="1800" dirty="0" smtClean="0">
                <a:effectLst>
                  <a:outerShdw blurRad="38100" dist="38100" dir="2700000" algn="tl">
                    <a:srgbClr val="000000">
                      <a:alpha val="43137"/>
                    </a:srgbClr>
                  </a:outerShdw>
                </a:effectLst>
                <a:latin typeface="Garamond" pitchFamily="18" charset="0"/>
                <a:cs typeface="Times New Roman" pitchFamily="18" charset="0"/>
              </a:rPr>
              <a:t>. UNLP</a:t>
            </a:r>
          </a:p>
          <a:p>
            <a:pPr algn="l"/>
            <a:r>
              <a:rPr lang="es-AR" sz="1800" dirty="0" smtClean="0">
                <a:effectLst>
                  <a:outerShdw blurRad="38100" dist="38100" dir="2700000" algn="tl">
                    <a:srgbClr val="000000">
                      <a:alpha val="43137"/>
                    </a:srgbClr>
                  </a:outerShdw>
                </a:effectLst>
                <a:latin typeface="Garamond" pitchFamily="18" charset="0"/>
                <a:cs typeface="Times New Roman" pitchFamily="18" charset="0"/>
              </a:rPr>
              <a:t>Investigadora del </a:t>
            </a:r>
            <a:r>
              <a:rPr lang="es-AR" sz="1800" dirty="0" err="1" smtClean="0">
                <a:effectLst>
                  <a:outerShdw blurRad="38100" dist="38100" dir="2700000" algn="tl">
                    <a:srgbClr val="000000">
                      <a:alpha val="43137"/>
                    </a:srgbClr>
                  </a:outerShdw>
                </a:effectLst>
                <a:latin typeface="Garamond" pitchFamily="18" charset="0"/>
                <a:cs typeface="Times New Roman" pitchFamily="18" charset="0"/>
              </a:rPr>
              <a:t>IdIHCS</a:t>
            </a:r>
            <a:r>
              <a:rPr lang="es-AR" sz="1800" dirty="0" smtClean="0">
                <a:effectLst>
                  <a:outerShdw blurRad="38100" dist="38100" dir="2700000" algn="tl">
                    <a:srgbClr val="000000">
                      <a:alpha val="43137"/>
                    </a:srgbClr>
                  </a:outerShdw>
                </a:effectLst>
                <a:latin typeface="Garamond" pitchFamily="18" charset="0"/>
                <a:cs typeface="Times New Roman" pitchFamily="18" charset="0"/>
              </a:rPr>
              <a:t>. Facultad de Humanidades y Ciencias de la Educación. UNLP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8720"/>
            <a:ext cx="7787208" cy="1066800"/>
          </a:xfrm>
        </p:spPr>
        <p:txBody>
          <a:bodyPr/>
          <a:lstStyle/>
          <a:p>
            <a:r>
              <a:rPr lang="es-AR" b="1" dirty="0" smtClean="0"/>
              <a:t>Colecciones en </a:t>
            </a:r>
            <a:r>
              <a:rPr lang="es-AR" dirty="0" smtClean="0"/>
              <a:t>LRM</a:t>
            </a:r>
            <a:endParaRPr lang="es-AR" dirty="0"/>
          </a:p>
        </p:txBody>
      </p:sp>
      <p:sp>
        <p:nvSpPr>
          <p:cNvPr id="5" name="4 Marcador de contenido"/>
          <p:cNvSpPr>
            <a:spLocks noGrp="1"/>
          </p:cNvSpPr>
          <p:nvPr>
            <p:ph idx="1"/>
          </p:nvPr>
        </p:nvSpPr>
        <p:spPr>
          <a:xfrm>
            <a:off x="539552" y="2276872"/>
            <a:ext cx="7776864" cy="4389120"/>
          </a:xfrm>
        </p:spPr>
        <p:txBody>
          <a:bodyPr>
            <a:normAutofit/>
          </a:bodyPr>
          <a:lstStyle/>
          <a:p>
            <a:pPr marL="273050" indent="-4763">
              <a:buNone/>
            </a:pPr>
            <a:r>
              <a:rPr lang="es-AR" dirty="0" smtClean="0"/>
              <a:t> Selección de 11 </a:t>
            </a:r>
            <a:r>
              <a:rPr lang="es-AR" b="1" dirty="0" smtClean="0"/>
              <a:t>relaciones bibliográficas </a:t>
            </a:r>
            <a:r>
              <a:rPr lang="es-AR" dirty="0" smtClean="0"/>
              <a:t>representativas para una colección editorial. Por ej.: </a:t>
            </a:r>
          </a:p>
          <a:p>
            <a:pPr marL="273050" indent="-4763">
              <a:buNone/>
            </a:pPr>
            <a:endParaRPr lang="es-AR" dirty="0" smtClean="0"/>
          </a:p>
          <a:p>
            <a:pPr marL="273050" indent="-4763">
              <a:buNone/>
            </a:pPr>
            <a:r>
              <a:rPr lang="es-AR" dirty="0" smtClean="0"/>
              <a:t>	(LRM-R3) </a:t>
            </a:r>
          </a:p>
          <a:p>
            <a:pPr marL="273050" indent="-4763">
              <a:buNone/>
            </a:pPr>
            <a:r>
              <a:rPr lang="es-AR" dirty="0" smtClean="0"/>
              <a:t>	</a:t>
            </a:r>
            <a:r>
              <a:rPr lang="es-AR" b="1" dirty="0" smtClean="0"/>
              <a:t>Expresión</a:t>
            </a:r>
            <a:r>
              <a:rPr lang="es-AR" dirty="0" smtClean="0"/>
              <a:t>    </a:t>
            </a:r>
            <a:r>
              <a:rPr lang="es-AR" sz="2400" b="1" dirty="0" smtClean="0">
                <a:solidFill>
                  <a:srgbClr val="FF0000"/>
                </a:solidFill>
              </a:rPr>
              <a:t>materializado en</a:t>
            </a:r>
            <a:r>
              <a:rPr lang="es-AR" b="1" dirty="0" smtClean="0">
                <a:solidFill>
                  <a:srgbClr val="FF0000"/>
                </a:solidFill>
              </a:rPr>
              <a:t>  </a:t>
            </a:r>
            <a:r>
              <a:rPr lang="es-AR" b="1" dirty="0" smtClean="0"/>
              <a:t> Manifestación</a:t>
            </a:r>
            <a:endParaRPr lang="es-AR" dirty="0" smtClean="0"/>
          </a:p>
          <a:p>
            <a:pPr marL="273050" indent="-4763">
              <a:buNone/>
            </a:pPr>
            <a:r>
              <a:rPr lang="es-AR" sz="1800" dirty="0" smtClean="0"/>
              <a:t>	</a:t>
            </a:r>
            <a:r>
              <a:rPr lang="es-AR" sz="1400" dirty="0" smtClean="0">
                <a:solidFill>
                  <a:srgbClr val="C00000"/>
                </a:solidFill>
              </a:rPr>
              <a:t>.........................................................................................................................................................</a:t>
            </a:r>
            <a:endParaRPr lang="es-AR" sz="2400" dirty="0" smtClean="0"/>
          </a:p>
          <a:p>
            <a:pPr marL="273050" indent="-4763">
              <a:buNone/>
            </a:pPr>
            <a:r>
              <a:rPr lang="es-AR" sz="1800" dirty="0" smtClean="0"/>
              <a:t>La traducción al español supervisada por M. E. Antonini de la obra </a:t>
            </a:r>
            <a:r>
              <a:rPr lang="es-AR" sz="1800" i="1" dirty="0" smtClean="0"/>
              <a:t>Little </a:t>
            </a:r>
            <a:r>
              <a:rPr lang="es-AR" sz="1800" i="1" dirty="0" err="1" smtClean="0"/>
              <a:t>Women</a:t>
            </a:r>
            <a:r>
              <a:rPr lang="es-AR" sz="1800" dirty="0" smtClean="0"/>
              <a:t> de </a:t>
            </a:r>
            <a:r>
              <a:rPr lang="es-AR" sz="1800" dirty="0" err="1" smtClean="0"/>
              <a:t>Louisa</a:t>
            </a:r>
            <a:r>
              <a:rPr lang="es-AR" sz="1800" dirty="0" smtClean="0"/>
              <a:t> M. </a:t>
            </a:r>
            <a:r>
              <a:rPr lang="es-AR" sz="1800" dirty="0" err="1" smtClean="0"/>
              <a:t>Alcott</a:t>
            </a:r>
            <a:r>
              <a:rPr lang="es-AR" sz="1800" dirty="0" smtClean="0"/>
              <a:t> </a:t>
            </a:r>
            <a:r>
              <a:rPr lang="es-AR" sz="1800" i="1" dirty="0" smtClean="0"/>
              <a:t>está materializada</a:t>
            </a:r>
            <a:r>
              <a:rPr lang="es-AR" sz="1800" dirty="0" smtClean="0"/>
              <a:t> en la 12° reimpresión de junio de 1960 hecha en Buenos Aires por </a:t>
            </a:r>
            <a:r>
              <a:rPr lang="es-AR" sz="1800" dirty="0" err="1" smtClean="0"/>
              <a:t>Acme</a:t>
            </a:r>
            <a:r>
              <a:rPr lang="es-AR" sz="1800" dirty="0" smtClean="0"/>
              <a:t> </a:t>
            </a:r>
            <a:r>
              <a:rPr lang="es-AR" sz="1800" dirty="0" err="1" smtClean="0"/>
              <a:t>Agency</a:t>
            </a:r>
            <a:r>
              <a:rPr lang="es-AR" sz="1800" dirty="0" smtClean="0"/>
              <a:t> bajo el título </a:t>
            </a:r>
            <a:r>
              <a:rPr lang="es-AR" sz="1800" i="1" dirty="0" smtClean="0"/>
              <a:t>Mujercitas</a:t>
            </a:r>
            <a:endParaRPr lang="es-AR" sz="1800" dirty="0" smtClean="0"/>
          </a:p>
          <a:p>
            <a:pPr>
              <a:buNone/>
            </a:pPr>
            <a:endParaRPr lang="es-AR" sz="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548680"/>
            <a:ext cx="7787208" cy="1066800"/>
          </a:xfrm>
        </p:spPr>
        <p:txBody>
          <a:bodyPr/>
          <a:lstStyle/>
          <a:p>
            <a:r>
              <a:rPr lang="es-AR" b="1" dirty="0" smtClean="0"/>
              <a:t>Propuesta </a:t>
            </a:r>
            <a:r>
              <a:rPr lang="es-AR" sz="2800" dirty="0" smtClean="0"/>
              <a:t>para descripción de colecciones</a:t>
            </a:r>
            <a:endParaRPr lang="es-AR" sz="2800" dirty="0"/>
          </a:p>
        </p:txBody>
      </p:sp>
      <p:sp>
        <p:nvSpPr>
          <p:cNvPr id="5" name="4 Marcador de contenido"/>
          <p:cNvSpPr>
            <a:spLocks noGrp="1"/>
          </p:cNvSpPr>
          <p:nvPr>
            <p:ph idx="1"/>
          </p:nvPr>
        </p:nvSpPr>
        <p:spPr>
          <a:xfrm>
            <a:off x="539552" y="2204864"/>
            <a:ext cx="7704856" cy="4389120"/>
          </a:xfrm>
        </p:spPr>
        <p:txBody>
          <a:bodyPr>
            <a:normAutofit/>
          </a:bodyPr>
          <a:lstStyle/>
          <a:p>
            <a:pPr marL="273050" indent="-4763">
              <a:buNone/>
            </a:pPr>
            <a:r>
              <a:rPr lang="es-AR" dirty="0" smtClean="0"/>
              <a:t> </a:t>
            </a:r>
          </a:p>
        </p:txBody>
      </p:sp>
      <p:graphicFrame>
        <p:nvGraphicFramePr>
          <p:cNvPr id="4" name="3 Marcador de contenido"/>
          <p:cNvGraphicFramePr>
            <a:graphicFrameLocks/>
          </p:cNvGraphicFramePr>
          <p:nvPr/>
        </p:nvGraphicFramePr>
        <p:xfrm>
          <a:off x="899592" y="1844824"/>
          <a:ext cx="7416821" cy="4371948"/>
        </p:xfrm>
        <a:graphic>
          <a:graphicData uri="http://schemas.openxmlformats.org/drawingml/2006/table">
            <a:tbl>
              <a:tblPr/>
              <a:tblGrid>
                <a:gridCol w="4677274"/>
                <a:gridCol w="1071704"/>
                <a:gridCol w="1667843"/>
              </a:tblGrid>
              <a:tr h="399830">
                <a:tc>
                  <a:txBody>
                    <a:bodyPr/>
                    <a:lstStyle/>
                    <a:p>
                      <a:pPr>
                        <a:lnSpc>
                          <a:spcPct val="115000"/>
                        </a:lnSpc>
                        <a:spcAft>
                          <a:spcPts val="0"/>
                        </a:spcAft>
                      </a:pPr>
                      <a:r>
                        <a:rPr lang="es-AR" sz="1800" b="1" dirty="0">
                          <a:solidFill>
                            <a:schemeClr val="bg1"/>
                          </a:solidFill>
                          <a:latin typeface="Garamond"/>
                          <a:ea typeface="Calibri"/>
                          <a:cs typeface="Times New Roman"/>
                        </a:rPr>
                        <a:t>Elemento</a:t>
                      </a:r>
                      <a:endParaRPr lang="es-AR" sz="1800" dirty="0">
                        <a:solidFill>
                          <a:schemeClr val="bg1"/>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0"/>
                        </a:spcAft>
                      </a:pPr>
                      <a:r>
                        <a:rPr lang="es-AR" sz="1800" b="1" dirty="0">
                          <a:solidFill>
                            <a:schemeClr val="tx2"/>
                          </a:solidFill>
                          <a:latin typeface="Garamond"/>
                          <a:ea typeface="Calibri"/>
                          <a:cs typeface="Times New Roman"/>
                        </a:rPr>
                        <a:t>RDA</a:t>
                      </a:r>
                      <a:endParaRPr lang="es-AR" sz="1800" dirty="0">
                        <a:solidFill>
                          <a:schemeClr val="tx2"/>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AR" sz="1800" b="1" dirty="0">
                          <a:solidFill>
                            <a:schemeClr val="bg1"/>
                          </a:solidFill>
                          <a:latin typeface="Garamond"/>
                          <a:ea typeface="Calibri"/>
                          <a:cs typeface="Times New Roman"/>
                        </a:rPr>
                        <a:t>ID</a:t>
                      </a:r>
                      <a:endParaRPr lang="es-AR" sz="1800" dirty="0">
                        <a:solidFill>
                          <a:schemeClr val="bg1"/>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952560">
                <a:tc>
                  <a:txBody>
                    <a:bodyPr/>
                    <a:lstStyle/>
                    <a:p>
                      <a:pPr>
                        <a:lnSpc>
                          <a:spcPct val="115000"/>
                        </a:lnSpc>
                        <a:spcAft>
                          <a:spcPts val="0"/>
                        </a:spcAft>
                      </a:pPr>
                      <a:endParaRPr lang="es-AR" sz="1400" dirty="0">
                        <a:latin typeface="+mn-lt"/>
                        <a:ea typeface="Calibri"/>
                        <a:cs typeface="Times New Roman"/>
                      </a:endParaRPr>
                    </a:p>
                    <a:p>
                      <a:pPr>
                        <a:lnSpc>
                          <a:spcPct val="115000"/>
                        </a:lnSpc>
                        <a:spcAft>
                          <a:spcPts val="0"/>
                        </a:spcAft>
                      </a:pPr>
                      <a:r>
                        <a:rPr lang="es-AR" sz="1800" b="1" dirty="0">
                          <a:latin typeface="+mn-lt"/>
                          <a:ea typeface="Calibri"/>
                          <a:cs typeface="Times New Roman"/>
                        </a:rPr>
                        <a:t>Título preferido</a:t>
                      </a:r>
                      <a:r>
                        <a:rPr lang="es-AR" sz="1800" dirty="0">
                          <a:latin typeface="+mn-lt"/>
                          <a:ea typeface="Calibri"/>
                          <a:cs typeface="Times New Roman"/>
                        </a:rPr>
                        <a:t> (</a:t>
                      </a:r>
                      <a:r>
                        <a:rPr lang="es-AR" sz="1800" b="1" dirty="0">
                          <a:solidFill>
                            <a:srgbClr val="FF0000"/>
                          </a:solidFill>
                          <a:latin typeface="+mn-lt"/>
                          <a:ea typeface="Calibri"/>
                          <a:cs typeface="Times New Roman"/>
                        </a:rPr>
                        <a:t>O</a:t>
                      </a: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solidFill>
                            <a:srgbClr val="FF0000"/>
                          </a:solidFill>
                          <a:latin typeface="+mn-lt"/>
                          <a:ea typeface="Calibri"/>
                          <a:cs typeface="Times New Roman"/>
                        </a:rPr>
                        <a:t>130 </a:t>
                      </a:r>
                      <a:r>
                        <a:rPr lang="es-AR" sz="1800" b="0" dirty="0" smtClean="0">
                          <a:solidFill>
                            <a:schemeClr val="tx1"/>
                          </a:solidFill>
                          <a:latin typeface="+mn-lt"/>
                          <a:ea typeface="Calibri"/>
                          <a:cs typeface="Times New Roman"/>
                        </a:rPr>
                        <a:t>0#</a:t>
                      </a:r>
                      <a:r>
                        <a:rPr lang="es-AR" sz="1800" b="1" dirty="0" smtClean="0">
                          <a:latin typeface="+mn-lt"/>
                          <a:ea typeface="Calibri"/>
                          <a:cs typeface="Times New Roman"/>
                        </a:rPr>
                        <a:t> </a:t>
                      </a:r>
                      <a:r>
                        <a:rPr lang="es-AR" sz="1800" b="1" dirty="0" smtClean="0">
                          <a:solidFill>
                            <a:srgbClr val="FF0000"/>
                          </a:solidFill>
                          <a:latin typeface="+mn-lt"/>
                          <a:ea typeface="Calibri"/>
                          <a:cs typeface="Times New Roman"/>
                        </a:rPr>
                        <a:t>$</a:t>
                      </a:r>
                      <a:r>
                        <a:rPr lang="es-AR" sz="1800" b="1" dirty="0" err="1" smtClean="0">
                          <a:solidFill>
                            <a:srgbClr val="FF0000"/>
                          </a:solidFill>
                          <a:latin typeface="+mn-lt"/>
                          <a:ea typeface="Calibri"/>
                          <a:cs typeface="Times New Roman"/>
                        </a:rPr>
                        <a:t>a</a:t>
                      </a:r>
                      <a:r>
                        <a:rPr lang="es-AR" sz="1800" dirty="0" err="1" smtClean="0">
                          <a:latin typeface="+mn-lt"/>
                          <a:ea typeface="Calibri"/>
                          <a:cs typeface="Times New Roman"/>
                        </a:rPr>
                        <a:t>Selecciones</a:t>
                      </a:r>
                      <a:r>
                        <a:rPr lang="es-AR" sz="1800" dirty="0" smtClean="0">
                          <a:latin typeface="+mn-lt"/>
                          <a:ea typeface="Calibri"/>
                          <a:cs typeface="Times New Roman"/>
                        </a:rPr>
                        <a:t> Austral</a:t>
                      </a:r>
                    </a:p>
                  </a:txBody>
                  <a:tcPr marL="77136" marR="7713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s-AR" sz="1800" b="1" dirty="0" smtClean="0">
                          <a:latin typeface="+mn-lt"/>
                          <a:ea typeface="Calibri"/>
                          <a:cs typeface="Times New Roman"/>
                        </a:rPr>
                        <a:t>6.2.2</a:t>
                      </a:r>
                      <a:endParaRPr lang="es-AR" sz="1800" dirty="0">
                        <a:latin typeface="+mn-lt"/>
                        <a:ea typeface="Calibri"/>
                        <a:cs typeface="Times New Roman"/>
                      </a:endParaRPr>
                    </a:p>
                  </a:txBody>
                  <a:tcPr marL="77136" marR="771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s-AR" sz="1800" dirty="0">
                          <a:latin typeface="+mn-lt"/>
                          <a:ea typeface="Calibri"/>
                          <a:cs typeface="Times New Roman"/>
                        </a:rPr>
                        <a:t>LRM-R13</a:t>
                      </a:r>
                    </a:p>
                  </a:txBody>
                  <a:tcPr marL="77136" marR="77136"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3019558">
                <a:tc>
                  <a:txBody>
                    <a:bodyPr/>
                    <a:lstStyle/>
                    <a:p>
                      <a:pPr>
                        <a:lnSpc>
                          <a:spcPct val="115000"/>
                        </a:lnSpc>
                        <a:spcAft>
                          <a:spcPts val="0"/>
                        </a:spcAft>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Designación de edición</a:t>
                      </a:r>
                      <a:r>
                        <a:rPr lang="es-AR" sz="1800" dirty="0" smtClean="0">
                          <a:latin typeface="+mn-lt"/>
                          <a:ea typeface="Calibri"/>
                          <a:cs typeface="Times New Roman"/>
                        </a:rPr>
                        <a:t> (</a:t>
                      </a:r>
                      <a:r>
                        <a:rPr lang="es-AR" sz="1800" b="1" dirty="0" smtClean="0">
                          <a:solidFill>
                            <a:srgbClr val="FF0000"/>
                          </a:solidFill>
                          <a:latin typeface="+mn-lt"/>
                          <a:ea typeface="Calibri"/>
                          <a:cs typeface="Times New Roman"/>
                        </a:rPr>
                        <a:t>M</a:t>
                      </a: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solidFill>
                            <a:srgbClr val="FF0000"/>
                          </a:solidFill>
                          <a:latin typeface="+mn-lt"/>
                          <a:ea typeface="Calibri"/>
                          <a:cs typeface="Times New Roman"/>
                        </a:rPr>
                        <a:t>250</a:t>
                      </a:r>
                      <a:r>
                        <a:rPr lang="es-AR" sz="1800" dirty="0" smtClean="0">
                          <a:latin typeface="+mn-lt"/>
                          <a:ea typeface="Calibri"/>
                          <a:cs typeface="Times New Roman"/>
                        </a:rPr>
                        <a:t> ## </a:t>
                      </a:r>
                      <a:r>
                        <a:rPr lang="es-AR" sz="1800" b="1" dirty="0" smtClean="0">
                          <a:solidFill>
                            <a:srgbClr val="FF0000"/>
                          </a:solidFill>
                          <a:latin typeface="+mn-lt"/>
                          <a:ea typeface="Calibri"/>
                          <a:cs typeface="Times New Roman"/>
                        </a:rPr>
                        <a:t>$</a:t>
                      </a:r>
                      <a:r>
                        <a:rPr lang="es-AR" sz="1800" b="1" dirty="0" err="1" smtClean="0">
                          <a:solidFill>
                            <a:srgbClr val="FF0000"/>
                          </a:solidFill>
                          <a:latin typeface="+mn-lt"/>
                          <a:ea typeface="Calibri"/>
                          <a:cs typeface="Times New Roman"/>
                        </a:rPr>
                        <a:t>a</a:t>
                      </a:r>
                      <a:r>
                        <a:rPr lang="es-AR" sz="1800" dirty="0" err="1" smtClean="0">
                          <a:latin typeface="+mn-lt"/>
                          <a:ea typeface="Calibri"/>
                          <a:cs typeface="Times New Roman"/>
                        </a:rPr>
                        <a:t>reedición</a:t>
                      </a:r>
                      <a:endParaRPr lang="es-AR" sz="1800" dirty="0" smtClean="0">
                        <a:latin typeface="+mn-lt"/>
                        <a:ea typeface="Calibri"/>
                        <a:cs typeface="Times New Roman"/>
                      </a:endParaRPr>
                    </a:p>
                    <a:p>
                      <a:pPr>
                        <a:lnSpc>
                          <a:spcPct val="115000"/>
                        </a:lnSpc>
                        <a:spcAft>
                          <a:spcPts val="0"/>
                        </a:spcAft>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Designación numérica y/o alfabética</a:t>
                      </a:r>
                      <a:r>
                        <a:rPr lang="es-AR" sz="1800" b="1" baseline="0" dirty="0" smtClean="0">
                          <a:latin typeface="+mn-lt"/>
                          <a:ea typeface="Calibri"/>
                          <a:cs typeface="Times New Roman"/>
                        </a:rPr>
                        <a:t> </a:t>
                      </a:r>
                      <a:r>
                        <a:rPr lang="es-AR" sz="1800" dirty="0" smtClean="0">
                          <a:latin typeface="+mn-lt"/>
                          <a:ea typeface="Calibri"/>
                          <a:cs typeface="Times New Roman"/>
                        </a:rPr>
                        <a:t>(</a:t>
                      </a:r>
                      <a:r>
                        <a:rPr lang="es-AR" sz="1800" b="1" dirty="0" smtClean="0">
                          <a:solidFill>
                            <a:srgbClr val="FF0000"/>
                          </a:solidFill>
                          <a:latin typeface="+mn-lt"/>
                          <a:ea typeface="Calibri"/>
                          <a:cs typeface="Times New Roman"/>
                        </a:rPr>
                        <a:t>M</a:t>
                      </a: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solidFill>
                            <a:srgbClr val="FF0000"/>
                          </a:solidFill>
                          <a:latin typeface="+mn-lt"/>
                          <a:ea typeface="Calibri"/>
                          <a:cs typeface="Times New Roman"/>
                        </a:rPr>
                        <a:t>363</a:t>
                      </a:r>
                      <a:r>
                        <a:rPr lang="es-AR" sz="1800" dirty="0" smtClean="0">
                          <a:latin typeface="+mn-lt"/>
                          <a:ea typeface="Calibri"/>
                          <a:cs typeface="Times New Roman"/>
                        </a:rPr>
                        <a:t> 10 </a:t>
                      </a:r>
                      <a:r>
                        <a:rPr lang="es-AR" sz="1800" b="1" dirty="0" smtClean="0">
                          <a:solidFill>
                            <a:srgbClr val="FF0000"/>
                          </a:solidFill>
                          <a:latin typeface="+mn-lt"/>
                          <a:ea typeface="Calibri"/>
                          <a:cs typeface="Times New Roman"/>
                        </a:rPr>
                        <a:t>$a</a:t>
                      </a:r>
                      <a:r>
                        <a:rPr lang="es-AR" sz="1800" b="0" dirty="0" smtClean="0">
                          <a:solidFill>
                            <a:schemeClr val="tx1"/>
                          </a:solidFill>
                          <a:latin typeface="+mn-lt"/>
                          <a:ea typeface="Calibri"/>
                          <a:cs typeface="Times New Roman"/>
                        </a:rPr>
                        <a:t>1-15</a:t>
                      </a:r>
                      <a:endParaRPr lang="es-AR"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kumimoji="0" lang="es-AR" sz="1800" b="1" kern="1200" dirty="0" smtClean="0">
                          <a:solidFill>
                            <a:schemeClr val="tx1"/>
                          </a:solidFill>
                          <a:latin typeface="+mn-lt"/>
                          <a:ea typeface="+mn-ea"/>
                          <a:cs typeface="+mn-cs"/>
                        </a:rPr>
                        <a:t>Lugar de publicación</a:t>
                      </a:r>
                      <a:r>
                        <a:rPr kumimoji="0" lang="es-AR" sz="1800" kern="1200" dirty="0" smtClean="0">
                          <a:solidFill>
                            <a:schemeClr val="tx1"/>
                          </a:solidFill>
                          <a:latin typeface="+mn-lt"/>
                          <a:ea typeface="+mn-ea"/>
                          <a:cs typeface="+mn-cs"/>
                        </a:rPr>
                        <a:t> (</a:t>
                      </a:r>
                      <a:r>
                        <a:rPr kumimoji="0" lang="es-AR" sz="1800" b="1" kern="1200" dirty="0" smtClean="0">
                          <a:solidFill>
                            <a:srgbClr val="FF0000"/>
                          </a:solidFill>
                          <a:latin typeface="+mn-lt"/>
                          <a:ea typeface="+mn-ea"/>
                          <a:cs typeface="+mn-cs"/>
                        </a:rPr>
                        <a:t>M</a:t>
                      </a:r>
                      <a:r>
                        <a:rPr kumimoji="0" lang="es-AR" sz="1800" kern="1200" dirty="0" smtClean="0">
                          <a:solidFill>
                            <a:schemeClr val="tx1"/>
                          </a:solidFill>
                          <a:latin typeface="+mn-lt"/>
                          <a:ea typeface="+mn-ea"/>
                          <a:cs typeface="+mn-cs"/>
                        </a:rPr>
                        <a:t>)</a:t>
                      </a:r>
                    </a:p>
                    <a:p>
                      <a:pPr>
                        <a:lnSpc>
                          <a:spcPct val="115000"/>
                        </a:lnSpc>
                        <a:spcAft>
                          <a:spcPts val="0"/>
                        </a:spcAft>
                      </a:pPr>
                      <a:r>
                        <a:rPr kumimoji="0" lang="es-AR" sz="1800" b="1" kern="1200" dirty="0" smtClean="0">
                          <a:solidFill>
                            <a:srgbClr val="FF0000"/>
                          </a:solidFill>
                          <a:latin typeface="+mn-lt"/>
                          <a:ea typeface="+mn-ea"/>
                          <a:cs typeface="+mn-cs"/>
                        </a:rPr>
                        <a:t>260</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kern="1200" dirty="0" err="1" smtClean="0">
                          <a:solidFill>
                            <a:schemeClr val="tx1"/>
                          </a:solidFill>
                          <a:latin typeface="+mn-lt"/>
                          <a:ea typeface="+mn-ea"/>
                          <a:cs typeface="+mn-cs"/>
                        </a:rPr>
                        <a:t>Buenos</a:t>
                      </a:r>
                      <a:r>
                        <a:rPr kumimoji="0" lang="es-AR" sz="1800" kern="1200" dirty="0" smtClean="0">
                          <a:solidFill>
                            <a:schemeClr val="tx1"/>
                          </a:solidFill>
                          <a:latin typeface="+mn-lt"/>
                          <a:ea typeface="+mn-ea"/>
                          <a:cs typeface="+mn-cs"/>
                        </a:rPr>
                        <a:t> Aires</a:t>
                      </a:r>
                      <a:endParaRPr lang="es-AR" sz="1800" dirty="0" smtClean="0">
                        <a:latin typeface="+mn-lt"/>
                        <a:ea typeface="Calibri"/>
                        <a:cs typeface="Times New Roman"/>
                      </a:endParaRPr>
                    </a:p>
                  </a:txBody>
                  <a:tcPr marL="77136" marR="7713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2.5.2</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2.6.2</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algn="ctr">
                        <a:lnSpc>
                          <a:spcPct val="115000"/>
                        </a:lnSpc>
                        <a:spcAft>
                          <a:spcPts val="0"/>
                        </a:spcAft>
                      </a:pPr>
                      <a:r>
                        <a:rPr lang="es-AR" sz="1800" b="1" dirty="0" smtClean="0">
                          <a:latin typeface="+mn-lt"/>
                          <a:ea typeface="Calibri"/>
                          <a:cs typeface="Times New Roman"/>
                        </a:rPr>
                        <a:t>2.8.2</a:t>
                      </a:r>
                      <a:endParaRPr lang="es-AR" sz="1800" b="1" dirty="0">
                        <a:latin typeface="+mn-lt"/>
                        <a:ea typeface="Calibri"/>
                        <a:cs typeface="Times New Roman"/>
                      </a:endParaRPr>
                    </a:p>
                  </a:txBody>
                  <a:tcPr marL="77136" marR="771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LRM-E4-A4</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LRM-E4-A4</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algn="ctr">
                        <a:lnSpc>
                          <a:spcPct val="115000"/>
                        </a:lnSpc>
                        <a:spcAft>
                          <a:spcPts val="0"/>
                        </a:spcAft>
                      </a:pPr>
                      <a:r>
                        <a:rPr kumimoji="0" lang="en-US" sz="1800" kern="1200" dirty="0" smtClean="0">
                          <a:solidFill>
                            <a:schemeClr val="tx1"/>
                          </a:solidFill>
                          <a:latin typeface="+mn-lt"/>
                          <a:ea typeface="+mn-ea"/>
                          <a:cs typeface="+mn-cs"/>
                        </a:rPr>
                        <a:t>LRM-E4-A4</a:t>
                      </a:r>
                      <a:endParaRPr lang="es-AR" sz="1800" dirty="0">
                        <a:latin typeface="Calibri"/>
                        <a:ea typeface="Calibri"/>
                        <a:cs typeface="Times New Roman"/>
                      </a:endParaRPr>
                    </a:p>
                  </a:txBody>
                  <a:tcPr marL="77136" marR="7713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899592" y="1484784"/>
          <a:ext cx="7416821" cy="4564982"/>
        </p:xfrm>
        <a:graphic>
          <a:graphicData uri="http://schemas.openxmlformats.org/drawingml/2006/table">
            <a:tbl>
              <a:tblPr/>
              <a:tblGrid>
                <a:gridCol w="4677274"/>
                <a:gridCol w="1071704"/>
                <a:gridCol w="1667843"/>
              </a:tblGrid>
              <a:tr h="399830">
                <a:tc>
                  <a:txBody>
                    <a:bodyPr/>
                    <a:lstStyle/>
                    <a:p>
                      <a:pPr>
                        <a:lnSpc>
                          <a:spcPct val="115000"/>
                        </a:lnSpc>
                        <a:spcAft>
                          <a:spcPts val="0"/>
                        </a:spcAft>
                      </a:pPr>
                      <a:r>
                        <a:rPr lang="es-AR" sz="1800" b="1" dirty="0">
                          <a:solidFill>
                            <a:schemeClr val="bg1"/>
                          </a:solidFill>
                          <a:latin typeface="Garamond"/>
                          <a:ea typeface="Calibri"/>
                          <a:cs typeface="Times New Roman"/>
                        </a:rPr>
                        <a:t>Elemento</a:t>
                      </a:r>
                      <a:endParaRPr lang="es-AR" sz="1800" dirty="0">
                        <a:solidFill>
                          <a:schemeClr val="bg1"/>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0"/>
                        </a:spcAft>
                      </a:pPr>
                      <a:r>
                        <a:rPr lang="es-AR" sz="1800" b="1" dirty="0">
                          <a:solidFill>
                            <a:schemeClr val="tx2"/>
                          </a:solidFill>
                          <a:latin typeface="Garamond"/>
                          <a:ea typeface="Calibri"/>
                          <a:cs typeface="Times New Roman"/>
                        </a:rPr>
                        <a:t>RDA</a:t>
                      </a:r>
                      <a:endParaRPr lang="es-AR" sz="1800" dirty="0">
                        <a:solidFill>
                          <a:schemeClr val="tx2"/>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AR" sz="1800" b="1" dirty="0">
                          <a:solidFill>
                            <a:schemeClr val="bg1"/>
                          </a:solidFill>
                          <a:latin typeface="Garamond"/>
                          <a:ea typeface="Calibri"/>
                          <a:cs typeface="Times New Roman"/>
                        </a:rPr>
                        <a:t>ID</a:t>
                      </a:r>
                      <a:endParaRPr lang="es-AR" sz="1800" dirty="0">
                        <a:solidFill>
                          <a:schemeClr val="bg1"/>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952560">
                <a:tc>
                  <a:txBody>
                    <a:bodyPr/>
                    <a:lstStyle/>
                    <a:p>
                      <a:pPr>
                        <a:lnSpc>
                          <a:spcPct val="115000"/>
                        </a:lnSpc>
                        <a:spcAft>
                          <a:spcPts val="0"/>
                        </a:spcAft>
                      </a:pPr>
                      <a:endParaRPr lang="es-AR" sz="1400" dirty="0">
                        <a:latin typeface="+mn-lt"/>
                        <a:ea typeface="Calibri"/>
                        <a:cs typeface="Times New Roman"/>
                      </a:endParaRPr>
                    </a:p>
                    <a:p>
                      <a:pPr>
                        <a:lnSpc>
                          <a:spcPct val="115000"/>
                        </a:lnSpc>
                        <a:spcAft>
                          <a:spcPts val="0"/>
                        </a:spcAft>
                      </a:pPr>
                      <a:r>
                        <a:rPr lang="es-AR" sz="1800" b="1" dirty="0" smtClean="0">
                          <a:latin typeface="+mn-lt"/>
                          <a:ea typeface="Calibri"/>
                          <a:cs typeface="Times New Roman"/>
                        </a:rPr>
                        <a:t>Nombre</a:t>
                      </a:r>
                      <a:r>
                        <a:rPr lang="es-AR" sz="1800" b="1" baseline="0" dirty="0" smtClean="0">
                          <a:latin typeface="+mn-lt"/>
                          <a:ea typeface="Calibri"/>
                          <a:cs typeface="Times New Roman"/>
                        </a:rPr>
                        <a:t> del editor</a:t>
                      </a:r>
                      <a:r>
                        <a:rPr lang="es-AR" sz="1800" dirty="0" smtClean="0">
                          <a:latin typeface="+mn-lt"/>
                          <a:ea typeface="Calibri"/>
                          <a:cs typeface="Times New Roman"/>
                        </a:rPr>
                        <a:t> (</a:t>
                      </a:r>
                      <a:r>
                        <a:rPr lang="es-AR" sz="1800" b="1" dirty="0" smtClean="0">
                          <a:solidFill>
                            <a:srgbClr val="FF0000"/>
                          </a:solidFill>
                          <a:latin typeface="+mn-lt"/>
                          <a:ea typeface="Calibri"/>
                          <a:cs typeface="Times New Roman"/>
                        </a:rPr>
                        <a:t>M</a:t>
                      </a:r>
                      <a:r>
                        <a:rPr lang="es-AR" sz="1800" dirty="0" smtClean="0">
                          <a:latin typeface="+mn-lt"/>
                          <a:ea typeface="Calibri"/>
                          <a:cs typeface="Times New Roman"/>
                        </a:rPr>
                        <a:t>)</a:t>
                      </a:r>
                    </a:p>
                    <a:p>
                      <a:r>
                        <a:rPr kumimoji="0" lang="es-AR" sz="1800" b="1" kern="1200" dirty="0" smtClean="0">
                          <a:solidFill>
                            <a:srgbClr val="FF0000"/>
                          </a:solidFill>
                          <a:latin typeface="+mn-lt"/>
                          <a:ea typeface="+mn-ea"/>
                          <a:cs typeface="+mn-cs"/>
                        </a:rPr>
                        <a:t>260</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kern="1200" dirty="0" err="1" smtClean="0">
                          <a:solidFill>
                            <a:schemeClr val="tx1"/>
                          </a:solidFill>
                          <a:latin typeface="+mn-lt"/>
                          <a:ea typeface="+mn-ea"/>
                          <a:cs typeface="+mn-cs"/>
                        </a:rPr>
                        <a:t>Buenos</a:t>
                      </a:r>
                      <a:r>
                        <a:rPr kumimoji="0" lang="es-AR" sz="1800" kern="1200" dirty="0" smtClean="0">
                          <a:solidFill>
                            <a:schemeClr val="tx1"/>
                          </a:solidFill>
                          <a:latin typeface="+mn-lt"/>
                          <a:ea typeface="+mn-ea"/>
                          <a:cs typeface="+mn-cs"/>
                        </a:rPr>
                        <a:t> Aires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b</a:t>
                      </a:r>
                      <a:r>
                        <a:rPr kumimoji="0" lang="es-AR" sz="1800" kern="1200" dirty="0" err="1" smtClean="0">
                          <a:solidFill>
                            <a:schemeClr val="tx1"/>
                          </a:solidFill>
                          <a:latin typeface="+mn-lt"/>
                          <a:ea typeface="+mn-ea"/>
                          <a:cs typeface="+mn-cs"/>
                        </a:rPr>
                        <a:t>Espasa</a:t>
                      </a:r>
                      <a:r>
                        <a:rPr kumimoji="0" lang="es-AR" sz="1800" kern="1200" dirty="0" smtClean="0">
                          <a:solidFill>
                            <a:schemeClr val="tx1"/>
                          </a:solidFill>
                          <a:latin typeface="+mn-lt"/>
                          <a:ea typeface="+mn-ea"/>
                          <a:cs typeface="+mn-cs"/>
                        </a:rPr>
                        <a:t> Calpe</a:t>
                      </a:r>
                      <a:endParaRPr kumimoji="0" lang="es-AR" sz="1800" kern="1200" dirty="0">
                        <a:solidFill>
                          <a:schemeClr val="tx1"/>
                        </a:solidFill>
                        <a:latin typeface="+mn-lt"/>
                        <a:ea typeface="+mn-ea"/>
                        <a:cs typeface="+mn-cs"/>
                      </a:endParaRPr>
                    </a:p>
                  </a:txBody>
                  <a:tcPr marL="77136" marR="7713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s-AR" sz="1800" b="1" dirty="0" smtClean="0">
                          <a:latin typeface="+mn-lt"/>
                          <a:ea typeface="Calibri"/>
                          <a:cs typeface="Times New Roman"/>
                        </a:rPr>
                        <a:t>2.8.4</a:t>
                      </a:r>
                      <a:endParaRPr lang="es-AR" sz="1800" dirty="0">
                        <a:latin typeface="+mn-lt"/>
                        <a:ea typeface="Calibri"/>
                        <a:cs typeface="Times New Roman"/>
                      </a:endParaRPr>
                    </a:p>
                  </a:txBody>
                  <a:tcPr marL="77136" marR="771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LRM-E4-A4</a:t>
                      </a:r>
                      <a:endParaRPr lang="es-AR" sz="1800" dirty="0" smtClean="0">
                        <a:latin typeface="+mn-lt"/>
                        <a:ea typeface="Calibri"/>
                        <a:cs typeface="Times New Roman"/>
                      </a:endParaRPr>
                    </a:p>
                  </a:txBody>
                  <a:tcPr marL="77136" marR="77136"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3019558">
                <a:tc>
                  <a:txBody>
                    <a:bodyPr/>
                    <a:lstStyle/>
                    <a:p>
                      <a:pPr>
                        <a:lnSpc>
                          <a:spcPct val="115000"/>
                        </a:lnSpc>
                        <a:spcAft>
                          <a:spcPts val="0"/>
                        </a:spcAft>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Fecha</a:t>
                      </a:r>
                      <a:r>
                        <a:rPr lang="es-AR" sz="1800" b="1" baseline="0" dirty="0" smtClean="0">
                          <a:latin typeface="+mn-lt"/>
                          <a:ea typeface="Calibri"/>
                          <a:cs typeface="Times New Roman"/>
                        </a:rPr>
                        <a:t> de publicación</a:t>
                      </a:r>
                      <a:r>
                        <a:rPr lang="es-AR" sz="1800" dirty="0" smtClean="0">
                          <a:latin typeface="+mn-lt"/>
                          <a:ea typeface="Calibri"/>
                          <a:cs typeface="Times New Roman"/>
                        </a:rPr>
                        <a:t> (</a:t>
                      </a:r>
                      <a:r>
                        <a:rPr lang="es-AR" sz="1800" b="1" dirty="0" smtClean="0">
                          <a:solidFill>
                            <a:srgbClr val="FF0000"/>
                          </a:solidFill>
                          <a:latin typeface="+mn-lt"/>
                          <a:ea typeface="Calibri"/>
                          <a:cs typeface="Times New Roman"/>
                        </a:rPr>
                        <a:t>M</a:t>
                      </a:r>
                      <a:r>
                        <a:rPr lang="es-AR" sz="1800" dirty="0" smtClean="0">
                          <a:latin typeface="+mn-lt"/>
                          <a:ea typeface="Calibri"/>
                          <a:cs typeface="Times New Roman"/>
                        </a:rPr>
                        <a:t>)</a:t>
                      </a:r>
                    </a:p>
                    <a:p>
                      <a:r>
                        <a:rPr kumimoji="0" lang="es-AR" sz="1800" b="1" kern="1200" dirty="0" smtClean="0">
                          <a:solidFill>
                            <a:srgbClr val="FF0000"/>
                          </a:solidFill>
                          <a:latin typeface="+mn-lt"/>
                          <a:ea typeface="+mn-ea"/>
                          <a:cs typeface="+mn-cs"/>
                        </a:rPr>
                        <a:t>260</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kern="1200" dirty="0" err="1" smtClean="0">
                          <a:solidFill>
                            <a:schemeClr val="tx1"/>
                          </a:solidFill>
                          <a:latin typeface="+mn-lt"/>
                          <a:ea typeface="+mn-ea"/>
                          <a:cs typeface="+mn-cs"/>
                        </a:rPr>
                        <a:t>Buenos</a:t>
                      </a:r>
                      <a:r>
                        <a:rPr kumimoji="0" lang="es-AR" sz="1800" kern="1200" dirty="0" smtClean="0">
                          <a:solidFill>
                            <a:schemeClr val="tx1"/>
                          </a:solidFill>
                          <a:latin typeface="+mn-lt"/>
                          <a:ea typeface="+mn-ea"/>
                          <a:cs typeface="+mn-cs"/>
                        </a:rPr>
                        <a:t> Aires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b</a:t>
                      </a:r>
                      <a:r>
                        <a:rPr kumimoji="0" lang="es-AR" sz="1800" kern="1200" dirty="0" err="1" smtClean="0">
                          <a:solidFill>
                            <a:schemeClr val="tx1"/>
                          </a:solidFill>
                          <a:latin typeface="+mn-lt"/>
                          <a:ea typeface="+mn-ea"/>
                          <a:cs typeface="+mn-cs"/>
                        </a:rPr>
                        <a:t>Espasa</a:t>
                      </a:r>
                      <a:r>
                        <a:rPr kumimoji="0" lang="es-AR" sz="1800" kern="1200" dirty="0" smtClean="0">
                          <a:solidFill>
                            <a:schemeClr val="tx1"/>
                          </a:solidFill>
                          <a:latin typeface="+mn-lt"/>
                          <a:ea typeface="+mn-ea"/>
                          <a:cs typeface="+mn-cs"/>
                        </a:rPr>
                        <a:t> Calpe, </a:t>
                      </a:r>
                      <a:r>
                        <a:rPr kumimoji="0" lang="es-AR" sz="1800" b="1" kern="1200" dirty="0" smtClean="0">
                          <a:solidFill>
                            <a:srgbClr val="FF0000"/>
                          </a:solidFill>
                          <a:latin typeface="+mn-lt"/>
                          <a:ea typeface="+mn-ea"/>
                          <a:cs typeface="+mn-cs"/>
                        </a:rPr>
                        <a:t>$d</a:t>
                      </a:r>
                      <a:r>
                        <a:rPr kumimoji="0" lang="es-AR" sz="1800" kern="1200" dirty="0" smtClean="0">
                          <a:solidFill>
                            <a:schemeClr val="tx1"/>
                          </a:solidFill>
                          <a:latin typeface="+mn-lt"/>
                          <a:ea typeface="+mn-ea"/>
                          <a:cs typeface="+mn-cs"/>
                        </a:rPr>
                        <a:t>1937-1988</a:t>
                      </a:r>
                    </a:p>
                    <a:p>
                      <a:pPr>
                        <a:lnSpc>
                          <a:spcPct val="115000"/>
                        </a:lnSpc>
                        <a:spcAft>
                          <a:spcPts val="0"/>
                        </a:spcAft>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baseline="0" dirty="0" smtClean="0">
                          <a:latin typeface="+mn-lt"/>
                          <a:ea typeface="Calibri"/>
                          <a:cs typeface="Times New Roman"/>
                        </a:rPr>
                        <a:t>Tipo de soporte </a:t>
                      </a:r>
                      <a:r>
                        <a:rPr lang="es-AR" sz="1800" dirty="0" smtClean="0">
                          <a:latin typeface="+mn-lt"/>
                          <a:ea typeface="Calibri"/>
                          <a:cs typeface="Times New Roman"/>
                        </a:rPr>
                        <a:t>(</a:t>
                      </a:r>
                      <a:r>
                        <a:rPr lang="es-AR" sz="1800" b="1" dirty="0" smtClean="0">
                          <a:solidFill>
                            <a:srgbClr val="FF0000"/>
                          </a:solidFill>
                          <a:latin typeface="+mn-lt"/>
                          <a:ea typeface="Calibri"/>
                          <a:cs typeface="Times New Roman"/>
                        </a:rPr>
                        <a:t>M</a:t>
                      </a: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kumimoji="0" lang="es-AR" sz="1800" b="1" kern="1200" dirty="0" smtClean="0">
                          <a:solidFill>
                            <a:srgbClr val="FF0000"/>
                          </a:solidFill>
                          <a:latin typeface="+mn-lt"/>
                          <a:ea typeface="+mn-ea"/>
                          <a:cs typeface="+mn-cs"/>
                        </a:rPr>
                        <a:t>338</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kern="1200" dirty="0" err="1" smtClean="0">
                          <a:solidFill>
                            <a:schemeClr val="tx1"/>
                          </a:solidFill>
                          <a:latin typeface="+mn-lt"/>
                          <a:ea typeface="+mn-ea"/>
                          <a:cs typeface="+mn-cs"/>
                        </a:rPr>
                        <a:t>volumen</a:t>
                      </a:r>
                      <a:r>
                        <a:rPr kumimoji="0" lang="es-AR" sz="1800" kern="1200" dirty="0" smtClean="0">
                          <a:solidFill>
                            <a:schemeClr val="tx1"/>
                          </a:solidFill>
                          <a:latin typeface="+mn-lt"/>
                          <a:ea typeface="+mn-ea"/>
                          <a:cs typeface="+mn-cs"/>
                        </a:rPr>
                        <a:t> </a:t>
                      </a:r>
                      <a:r>
                        <a:rPr kumimoji="0" lang="es-AR" sz="1800" b="1" kern="1200" dirty="0" smtClean="0">
                          <a:solidFill>
                            <a:srgbClr val="FF0000"/>
                          </a:solidFill>
                          <a:latin typeface="+mn-lt"/>
                          <a:ea typeface="+mn-ea"/>
                          <a:cs typeface="+mn-cs"/>
                        </a:rPr>
                        <a:t>$2</a:t>
                      </a:r>
                      <a:r>
                        <a:rPr kumimoji="0" lang="es-AR" sz="1800" kern="1200" dirty="0" smtClean="0">
                          <a:solidFill>
                            <a:schemeClr val="tx1"/>
                          </a:solidFill>
                          <a:latin typeface="+mn-lt"/>
                          <a:ea typeface="+mn-ea"/>
                          <a:cs typeface="+mn-cs"/>
                        </a:rPr>
                        <a:t>rdacarrier</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kumimoji="0" lang="es-AR" sz="1800" b="1" kern="1200" dirty="0" smtClean="0">
                          <a:solidFill>
                            <a:schemeClr val="tx1"/>
                          </a:solidFill>
                          <a:latin typeface="+mn-lt"/>
                          <a:ea typeface="+mn-ea"/>
                          <a:cs typeface="+mn-cs"/>
                        </a:rPr>
                        <a:t>Extensión</a:t>
                      </a:r>
                      <a:r>
                        <a:rPr kumimoji="0" lang="es-AR" sz="1800" kern="1200" dirty="0" smtClean="0">
                          <a:solidFill>
                            <a:schemeClr val="tx1"/>
                          </a:solidFill>
                          <a:latin typeface="+mn-lt"/>
                          <a:ea typeface="+mn-ea"/>
                          <a:cs typeface="+mn-cs"/>
                        </a:rPr>
                        <a:t> (</a:t>
                      </a:r>
                      <a:r>
                        <a:rPr kumimoji="0" lang="es-AR" sz="1800" b="1" kern="1200" dirty="0" smtClean="0">
                          <a:solidFill>
                            <a:srgbClr val="FF0000"/>
                          </a:solidFill>
                          <a:latin typeface="+mn-lt"/>
                          <a:ea typeface="+mn-ea"/>
                          <a:cs typeface="+mn-cs"/>
                        </a:rPr>
                        <a:t>M</a:t>
                      </a:r>
                      <a:r>
                        <a:rPr kumimoji="0" lang="es-AR" sz="1800" kern="1200" dirty="0" smtClean="0">
                          <a:solidFill>
                            <a:schemeClr val="tx1"/>
                          </a:solidFill>
                          <a:latin typeface="+mn-lt"/>
                          <a:ea typeface="+mn-ea"/>
                          <a:cs typeface="+mn-cs"/>
                        </a:rPr>
                        <a:t>)</a:t>
                      </a:r>
                    </a:p>
                    <a:p>
                      <a:pPr>
                        <a:lnSpc>
                          <a:spcPct val="115000"/>
                        </a:lnSpc>
                        <a:spcAft>
                          <a:spcPts val="0"/>
                        </a:spcAft>
                      </a:pPr>
                      <a:r>
                        <a:rPr kumimoji="0" lang="es-AR" sz="1800" b="1" kern="1200" dirty="0" smtClean="0">
                          <a:solidFill>
                            <a:srgbClr val="FF0000"/>
                          </a:solidFill>
                          <a:latin typeface="+mn-lt"/>
                          <a:ea typeface="+mn-ea"/>
                          <a:cs typeface="+mn-cs"/>
                        </a:rPr>
                        <a:t>300</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a:t>
                      </a:r>
                      <a:r>
                        <a:rPr kumimoji="0" lang="es-AR" sz="1800" kern="1200" dirty="0" smtClean="0">
                          <a:solidFill>
                            <a:schemeClr val="tx1"/>
                          </a:solidFill>
                          <a:latin typeface="+mn-lt"/>
                          <a:ea typeface="+mn-ea"/>
                          <a:cs typeface="+mn-cs"/>
                        </a:rPr>
                        <a:t>227 volúmenes</a:t>
                      </a:r>
                    </a:p>
                    <a:p>
                      <a:pPr>
                        <a:lnSpc>
                          <a:spcPct val="115000"/>
                        </a:lnSpc>
                        <a:spcAft>
                          <a:spcPts val="0"/>
                        </a:spcAft>
                      </a:pPr>
                      <a:endParaRPr lang="es-AR" sz="800" dirty="0" smtClean="0">
                        <a:latin typeface="+mn-lt"/>
                        <a:ea typeface="Calibri"/>
                        <a:cs typeface="Times New Roman"/>
                      </a:endParaRPr>
                    </a:p>
                  </a:txBody>
                  <a:tcPr marL="77136" marR="7713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2.8.6</a:t>
                      </a:r>
                      <a:endParaRPr lang="es-AR" sz="1800" dirty="0" smtClean="0">
                        <a:latin typeface="+mn-lt"/>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3.3</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algn="ctr">
                        <a:lnSpc>
                          <a:spcPct val="115000"/>
                        </a:lnSpc>
                        <a:spcAft>
                          <a:spcPts val="0"/>
                        </a:spcAft>
                      </a:pPr>
                      <a:r>
                        <a:rPr lang="es-AR" sz="1800" b="1" dirty="0" smtClean="0">
                          <a:latin typeface="+mn-lt"/>
                          <a:ea typeface="Calibri"/>
                          <a:cs typeface="Times New Roman"/>
                        </a:rPr>
                        <a:t>3.4.1.3</a:t>
                      </a:r>
                      <a:endParaRPr lang="es-AR" sz="1800" b="1" dirty="0">
                        <a:latin typeface="+mn-lt"/>
                        <a:ea typeface="Calibri"/>
                        <a:cs typeface="Times New Roman"/>
                      </a:endParaRPr>
                    </a:p>
                  </a:txBody>
                  <a:tcPr marL="77136" marR="771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LRM-E4-A4</a:t>
                      </a:r>
                      <a:endParaRPr lang="es-AR" sz="1800" dirty="0" smtClean="0">
                        <a:latin typeface="+mn-lt"/>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LRM-E4-A1</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algn="ctr">
                        <a:lnSpc>
                          <a:spcPct val="115000"/>
                        </a:lnSpc>
                        <a:spcAft>
                          <a:spcPts val="0"/>
                        </a:spcAft>
                      </a:pPr>
                      <a:r>
                        <a:rPr kumimoji="0" lang="en-US" sz="1800" kern="1200" dirty="0" smtClean="0">
                          <a:solidFill>
                            <a:schemeClr val="tx1"/>
                          </a:solidFill>
                          <a:latin typeface="+mn-lt"/>
                          <a:ea typeface="+mn-ea"/>
                          <a:cs typeface="+mn-cs"/>
                        </a:rPr>
                        <a:t>LRM-E4-A4</a:t>
                      </a:r>
                      <a:endParaRPr lang="es-AR" sz="1800" dirty="0">
                        <a:latin typeface="Calibri"/>
                        <a:ea typeface="Calibri"/>
                        <a:cs typeface="Times New Roman"/>
                      </a:endParaRPr>
                    </a:p>
                  </a:txBody>
                  <a:tcPr marL="77136" marR="7713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Arial" pitchFamily="34" charset="0"/>
                <a:cs typeface="Arial" pitchFamily="34" charset="0"/>
              </a:rPr>
              <a:t/>
            </a:r>
            <a:br>
              <a:rPr kumimoji="0" lang="es-AR" sz="1800" b="0" i="0" u="none" strike="noStrike" cap="none" normalizeH="0" baseline="0" smtClean="0">
                <a:ln>
                  <a:noFill/>
                </a:ln>
                <a:solidFill>
                  <a:schemeClr val="tx1"/>
                </a:solidFill>
                <a:effectLst/>
                <a:latin typeface="Arial" pitchFamily="34" charset="0"/>
                <a:cs typeface="Arial" pitchFamily="34" charset="0"/>
              </a:rPr>
            </a:b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899592" y="1484784"/>
          <a:ext cx="7416821" cy="4606130"/>
        </p:xfrm>
        <a:graphic>
          <a:graphicData uri="http://schemas.openxmlformats.org/drawingml/2006/table">
            <a:tbl>
              <a:tblPr/>
              <a:tblGrid>
                <a:gridCol w="4677274"/>
                <a:gridCol w="1071704"/>
                <a:gridCol w="1667843"/>
              </a:tblGrid>
              <a:tr h="399830">
                <a:tc>
                  <a:txBody>
                    <a:bodyPr/>
                    <a:lstStyle/>
                    <a:p>
                      <a:pPr>
                        <a:lnSpc>
                          <a:spcPct val="115000"/>
                        </a:lnSpc>
                        <a:spcAft>
                          <a:spcPts val="0"/>
                        </a:spcAft>
                      </a:pPr>
                      <a:r>
                        <a:rPr lang="es-AR" sz="1800" b="1" dirty="0">
                          <a:solidFill>
                            <a:schemeClr val="bg1"/>
                          </a:solidFill>
                          <a:latin typeface="Garamond"/>
                          <a:ea typeface="Calibri"/>
                          <a:cs typeface="Times New Roman"/>
                        </a:rPr>
                        <a:t>Elemento</a:t>
                      </a:r>
                      <a:endParaRPr lang="es-AR" sz="1800" dirty="0">
                        <a:solidFill>
                          <a:schemeClr val="bg1"/>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0"/>
                        </a:spcAft>
                      </a:pPr>
                      <a:r>
                        <a:rPr lang="es-AR" sz="1800" b="1" dirty="0">
                          <a:solidFill>
                            <a:schemeClr val="tx2"/>
                          </a:solidFill>
                          <a:latin typeface="Garamond"/>
                          <a:ea typeface="Calibri"/>
                          <a:cs typeface="Times New Roman"/>
                        </a:rPr>
                        <a:t>RDA</a:t>
                      </a:r>
                      <a:endParaRPr lang="es-AR" sz="1800" dirty="0">
                        <a:solidFill>
                          <a:schemeClr val="tx2"/>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AR" sz="1800" b="1" dirty="0">
                          <a:solidFill>
                            <a:schemeClr val="bg1"/>
                          </a:solidFill>
                          <a:latin typeface="Garamond"/>
                          <a:ea typeface="Calibri"/>
                          <a:cs typeface="Times New Roman"/>
                        </a:rPr>
                        <a:t>ID</a:t>
                      </a:r>
                      <a:endParaRPr lang="es-AR" sz="1800" dirty="0">
                        <a:solidFill>
                          <a:schemeClr val="bg1"/>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952560">
                <a:tc>
                  <a:txBody>
                    <a:bodyPr/>
                    <a:lstStyle/>
                    <a:p>
                      <a:pPr>
                        <a:lnSpc>
                          <a:spcPct val="115000"/>
                        </a:lnSpc>
                        <a:spcAft>
                          <a:spcPts val="0"/>
                        </a:spcAft>
                      </a:pPr>
                      <a:endParaRPr lang="es-AR" sz="1400" dirty="0">
                        <a:latin typeface="+mn-lt"/>
                        <a:ea typeface="Calibri"/>
                        <a:cs typeface="Times New Roman"/>
                      </a:endParaRPr>
                    </a:p>
                    <a:p>
                      <a:pPr>
                        <a:lnSpc>
                          <a:spcPct val="115000"/>
                        </a:lnSpc>
                        <a:spcAft>
                          <a:spcPts val="0"/>
                        </a:spcAft>
                      </a:pPr>
                      <a:r>
                        <a:rPr lang="es-AR" sz="1800" b="1" dirty="0" smtClean="0">
                          <a:latin typeface="+mn-lt"/>
                          <a:ea typeface="Calibri"/>
                          <a:cs typeface="Times New Roman"/>
                        </a:rPr>
                        <a:t>Tipo</a:t>
                      </a:r>
                      <a:r>
                        <a:rPr lang="es-AR" sz="1800" b="1" baseline="0" dirty="0" smtClean="0">
                          <a:latin typeface="+mn-lt"/>
                          <a:ea typeface="Calibri"/>
                          <a:cs typeface="Times New Roman"/>
                        </a:rPr>
                        <a:t> de contenido</a:t>
                      </a:r>
                      <a:r>
                        <a:rPr lang="es-AR" sz="1800" dirty="0" smtClean="0">
                          <a:latin typeface="+mn-lt"/>
                          <a:ea typeface="Calibri"/>
                          <a:cs typeface="Times New Roman"/>
                        </a:rPr>
                        <a:t> (</a:t>
                      </a:r>
                      <a:r>
                        <a:rPr lang="es-AR" sz="1800" b="1" dirty="0" smtClean="0">
                          <a:solidFill>
                            <a:srgbClr val="FF0000"/>
                          </a:solidFill>
                          <a:latin typeface="+mn-lt"/>
                          <a:ea typeface="Calibri"/>
                          <a:cs typeface="Times New Roman"/>
                        </a:rPr>
                        <a:t>E</a:t>
                      </a:r>
                      <a:r>
                        <a:rPr lang="es-AR" sz="1800" dirty="0" smtClean="0">
                          <a:latin typeface="+mn-lt"/>
                          <a:ea typeface="Calibri"/>
                          <a:cs typeface="Times New Roman"/>
                        </a:rPr>
                        <a:t>)</a:t>
                      </a:r>
                    </a:p>
                    <a:p>
                      <a:r>
                        <a:rPr kumimoji="0" lang="es-AR" sz="1800" b="1" kern="1200" dirty="0" smtClean="0">
                          <a:solidFill>
                            <a:srgbClr val="FF0000"/>
                          </a:solidFill>
                          <a:latin typeface="+mn-lt"/>
                          <a:ea typeface="+mn-ea"/>
                          <a:cs typeface="+mn-cs"/>
                        </a:rPr>
                        <a:t>336</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b="0" kern="1200" dirty="0" err="1" smtClean="0">
                          <a:solidFill>
                            <a:schemeClr val="tx1"/>
                          </a:solidFill>
                          <a:latin typeface="+mn-lt"/>
                          <a:ea typeface="+mn-ea"/>
                          <a:cs typeface="+mn-cs"/>
                        </a:rPr>
                        <a:t>Texto</a:t>
                      </a:r>
                      <a:r>
                        <a:rPr kumimoji="0" lang="es-AR" sz="1800" b="0" kern="1200" baseline="0" dirty="0" smtClean="0">
                          <a:solidFill>
                            <a:schemeClr val="tx1"/>
                          </a:solidFill>
                          <a:latin typeface="+mn-lt"/>
                          <a:ea typeface="+mn-ea"/>
                          <a:cs typeface="+mn-cs"/>
                        </a:rPr>
                        <a:t> </a:t>
                      </a:r>
                      <a:r>
                        <a:rPr kumimoji="0" lang="es-AR" sz="1800" b="1" kern="1200" dirty="0" smtClean="0">
                          <a:solidFill>
                            <a:srgbClr val="FF0000"/>
                          </a:solidFill>
                          <a:latin typeface="+mn-lt"/>
                          <a:ea typeface="+mn-ea"/>
                          <a:cs typeface="+mn-cs"/>
                        </a:rPr>
                        <a:t>$2</a:t>
                      </a:r>
                      <a:r>
                        <a:rPr kumimoji="0" lang="es-AR" sz="1800" b="0" kern="1200" dirty="0" smtClean="0">
                          <a:solidFill>
                            <a:schemeClr val="tx1"/>
                          </a:solidFill>
                          <a:latin typeface="+mn-lt"/>
                          <a:ea typeface="+mn-ea"/>
                          <a:cs typeface="+mn-cs"/>
                        </a:rPr>
                        <a:t>rdacontent</a:t>
                      </a:r>
                      <a:endParaRPr kumimoji="0" lang="es-AR" sz="1800" kern="1200" dirty="0">
                        <a:solidFill>
                          <a:schemeClr val="tx1"/>
                        </a:solidFill>
                        <a:latin typeface="+mn-lt"/>
                        <a:ea typeface="+mn-ea"/>
                        <a:cs typeface="+mn-cs"/>
                      </a:endParaRPr>
                    </a:p>
                  </a:txBody>
                  <a:tcPr marL="77136" marR="7713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s-AR" sz="1800" b="1" dirty="0" smtClean="0">
                          <a:latin typeface="+mn-lt"/>
                          <a:ea typeface="Calibri"/>
                          <a:cs typeface="Times New Roman"/>
                        </a:rPr>
                        <a:t>6.9</a:t>
                      </a:r>
                      <a:endParaRPr lang="es-AR" sz="1800" dirty="0">
                        <a:latin typeface="+mn-lt"/>
                        <a:ea typeface="Calibri"/>
                        <a:cs typeface="Times New Roman"/>
                      </a:endParaRPr>
                    </a:p>
                  </a:txBody>
                  <a:tcPr marL="77136" marR="771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LRM-E3-A1</a:t>
                      </a:r>
                      <a:endParaRPr lang="es-AR" sz="1800" dirty="0" smtClean="0">
                        <a:latin typeface="+mn-lt"/>
                        <a:ea typeface="Calibri"/>
                        <a:cs typeface="Times New Roman"/>
                      </a:endParaRPr>
                    </a:p>
                  </a:txBody>
                  <a:tcPr marL="77136" marR="77136"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3019558">
                <a:tc>
                  <a:txBody>
                    <a:bodyPr/>
                    <a:lstStyle/>
                    <a:p>
                      <a:pPr>
                        <a:lnSpc>
                          <a:spcPct val="115000"/>
                        </a:lnSpc>
                        <a:spcAft>
                          <a:spcPts val="0"/>
                        </a:spcAft>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Lengua</a:t>
                      </a:r>
                      <a:r>
                        <a:rPr lang="es-AR" sz="1800" b="1" baseline="0" dirty="0" smtClean="0">
                          <a:latin typeface="+mn-lt"/>
                          <a:ea typeface="Calibri"/>
                          <a:cs typeface="Times New Roman"/>
                        </a:rPr>
                        <a:t> del contenido</a:t>
                      </a:r>
                      <a:r>
                        <a:rPr lang="es-AR" sz="1800" dirty="0" smtClean="0">
                          <a:latin typeface="+mn-lt"/>
                          <a:ea typeface="Calibri"/>
                          <a:cs typeface="Times New Roman"/>
                        </a:rPr>
                        <a:t> (</a:t>
                      </a:r>
                      <a:r>
                        <a:rPr lang="es-AR" sz="1800" b="1" dirty="0" smtClean="0">
                          <a:solidFill>
                            <a:srgbClr val="FF0000"/>
                          </a:solidFill>
                          <a:latin typeface="+mn-lt"/>
                          <a:ea typeface="Calibri"/>
                          <a:cs typeface="Times New Roman"/>
                        </a:rPr>
                        <a:t>E</a:t>
                      </a:r>
                      <a:r>
                        <a:rPr lang="es-AR" sz="1800" dirty="0" smtClean="0">
                          <a:latin typeface="+mn-lt"/>
                          <a:ea typeface="Calibri"/>
                          <a:cs typeface="Times New Roman"/>
                        </a:rPr>
                        <a:t>)</a:t>
                      </a:r>
                    </a:p>
                    <a:p>
                      <a:r>
                        <a:rPr kumimoji="0" lang="es-AR" sz="1800" b="1" kern="1200" dirty="0" smtClean="0">
                          <a:solidFill>
                            <a:srgbClr val="FF0000"/>
                          </a:solidFill>
                          <a:latin typeface="+mn-lt"/>
                          <a:ea typeface="+mn-ea"/>
                          <a:cs typeface="+mn-cs"/>
                        </a:rPr>
                        <a:t>546</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b="0" kern="1200" dirty="0" err="1" smtClean="0">
                          <a:solidFill>
                            <a:schemeClr val="tx1"/>
                          </a:solidFill>
                          <a:latin typeface="+mn-lt"/>
                          <a:ea typeface="+mn-ea"/>
                          <a:cs typeface="+mn-cs"/>
                        </a:rPr>
                        <a:t>Catalán</a:t>
                      </a:r>
                      <a:endParaRPr kumimoji="0" lang="es-AR" sz="1800" kern="1200" dirty="0" smtClean="0">
                        <a:solidFill>
                          <a:schemeClr val="tx1"/>
                        </a:solidFill>
                        <a:latin typeface="+mn-lt"/>
                        <a:ea typeface="+mn-ea"/>
                        <a:cs typeface="+mn-cs"/>
                      </a:endParaRPr>
                    </a:p>
                    <a:p>
                      <a:pPr>
                        <a:lnSpc>
                          <a:spcPct val="115000"/>
                        </a:lnSpc>
                        <a:spcAft>
                          <a:spcPts val="0"/>
                        </a:spcAft>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baseline="0" dirty="0" smtClean="0">
                          <a:latin typeface="+mn-lt"/>
                          <a:ea typeface="Calibri"/>
                          <a:cs typeface="Times New Roman"/>
                        </a:rPr>
                        <a:t>Contenido ilustrativo </a:t>
                      </a:r>
                      <a:r>
                        <a:rPr lang="es-AR" sz="1800" dirty="0" smtClean="0">
                          <a:latin typeface="+mn-lt"/>
                          <a:ea typeface="Calibri"/>
                          <a:cs typeface="Times New Roman"/>
                        </a:rPr>
                        <a:t>(</a:t>
                      </a:r>
                      <a:r>
                        <a:rPr lang="es-AR" sz="1800" b="1" dirty="0" smtClean="0">
                          <a:solidFill>
                            <a:srgbClr val="FF0000"/>
                          </a:solidFill>
                          <a:latin typeface="+mn-lt"/>
                          <a:ea typeface="Calibri"/>
                          <a:cs typeface="Times New Roman"/>
                        </a:rPr>
                        <a:t>E</a:t>
                      </a: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kumimoji="0" lang="es-AR" sz="1800" b="1" kern="1200" dirty="0" smtClean="0">
                          <a:solidFill>
                            <a:srgbClr val="FF0000"/>
                          </a:solidFill>
                          <a:latin typeface="+mn-lt"/>
                          <a:ea typeface="+mn-ea"/>
                          <a:cs typeface="+mn-cs"/>
                        </a:rPr>
                        <a:t>300</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a:t>
                      </a:r>
                      <a:r>
                        <a:rPr kumimoji="0" lang="es-AR" sz="1800" b="0" kern="1200" dirty="0" smtClean="0">
                          <a:solidFill>
                            <a:schemeClr val="tx1"/>
                          </a:solidFill>
                          <a:latin typeface="+mn-lt"/>
                          <a:ea typeface="+mn-ea"/>
                          <a:cs typeface="+mn-cs"/>
                        </a:rPr>
                        <a:t>227</a:t>
                      </a:r>
                      <a:r>
                        <a:rPr kumimoji="0" lang="es-AR" sz="1800" b="0" kern="1200" baseline="0" dirty="0" smtClean="0">
                          <a:solidFill>
                            <a:schemeClr val="tx1"/>
                          </a:solidFill>
                          <a:latin typeface="+mn-lt"/>
                          <a:ea typeface="+mn-ea"/>
                          <a:cs typeface="+mn-cs"/>
                        </a:rPr>
                        <a:t> volúmenes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b</a:t>
                      </a:r>
                      <a:r>
                        <a:rPr kumimoji="0" lang="es-AR" sz="1800" kern="1200" dirty="0" err="1" smtClean="0">
                          <a:solidFill>
                            <a:schemeClr val="tx1"/>
                          </a:solidFill>
                          <a:latin typeface="+mn-lt"/>
                          <a:ea typeface="+mn-ea"/>
                          <a:cs typeface="+mn-cs"/>
                        </a:rPr>
                        <a:t>ilustraciones</a:t>
                      </a:r>
                      <a:endParaRPr kumimoji="0" lang="es-AR" sz="1800" kern="1200" dirty="0" smtClean="0">
                        <a:solidFill>
                          <a:schemeClr val="tx1"/>
                        </a:solidFill>
                        <a:latin typeface="+mn-lt"/>
                        <a:ea typeface="+mn-ea"/>
                        <a:cs typeface="+mn-cs"/>
                      </a:endParaRPr>
                    </a:p>
                    <a:p>
                      <a:pPr marL="0" marR="0" indent="0" algn="l" defTabSz="914400" rtl="0" eaLnBrk="1" fontAlgn="auto" latinLnBrk="0" hangingPunct="1">
                        <a:lnSpc>
                          <a:spcPct val="115000"/>
                        </a:lnSpc>
                        <a:spcBef>
                          <a:spcPts val="0"/>
                        </a:spcBef>
                        <a:spcAft>
                          <a:spcPts val="0"/>
                        </a:spcAft>
                        <a:buClrTx/>
                        <a:buSzTx/>
                        <a:buFontTx/>
                        <a:buNone/>
                        <a:tabLst/>
                        <a:defRPr/>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kumimoji="0" lang="es-AR" sz="1800" b="1" kern="1200" dirty="0" smtClean="0">
                          <a:solidFill>
                            <a:schemeClr val="tx1"/>
                          </a:solidFill>
                          <a:latin typeface="+mn-lt"/>
                          <a:ea typeface="+mn-ea"/>
                          <a:cs typeface="+mn-cs"/>
                        </a:rPr>
                        <a:t>Detalles</a:t>
                      </a:r>
                      <a:r>
                        <a:rPr kumimoji="0" lang="es-AR" sz="1800" b="1" kern="1200" baseline="0" dirty="0" smtClean="0">
                          <a:solidFill>
                            <a:schemeClr val="tx1"/>
                          </a:solidFill>
                          <a:latin typeface="+mn-lt"/>
                          <a:ea typeface="+mn-ea"/>
                          <a:cs typeface="+mn-cs"/>
                        </a:rPr>
                        <a:t> del contenido a color</a:t>
                      </a:r>
                      <a:r>
                        <a:rPr kumimoji="0" lang="es-AR" sz="1800" kern="1200" dirty="0" smtClean="0">
                          <a:solidFill>
                            <a:schemeClr val="tx1"/>
                          </a:solidFill>
                          <a:latin typeface="+mn-lt"/>
                          <a:ea typeface="+mn-ea"/>
                          <a:cs typeface="+mn-cs"/>
                        </a:rPr>
                        <a:t> (</a:t>
                      </a:r>
                      <a:r>
                        <a:rPr kumimoji="0" lang="es-AR" sz="1800" b="1" kern="1200" dirty="0" smtClean="0">
                          <a:solidFill>
                            <a:srgbClr val="FF0000"/>
                          </a:solidFill>
                          <a:latin typeface="+mn-lt"/>
                          <a:ea typeface="+mn-ea"/>
                          <a:cs typeface="+mn-cs"/>
                        </a:rPr>
                        <a:t>E</a:t>
                      </a:r>
                      <a:r>
                        <a:rPr kumimoji="0" lang="es-AR" sz="1800" kern="1200" dirty="0" smtClean="0">
                          <a:solidFill>
                            <a:schemeClr val="tx1"/>
                          </a:solidFill>
                          <a:latin typeface="+mn-lt"/>
                          <a:ea typeface="+mn-ea"/>
                          <a:cs typeface="+mn-cs"/>
                        </a:rPr>
                        <a:t>)</a:t>
                      </a:r>
                    </a:p>
                    <a:p>
                      <a:pPr>
                        <a:lnSpc>
                          <a:spcPct val="115000"/>
                        </a:lnSpc>
                        <a:spcAft>
                          <a:spcPts val="0"/>
                        </a:spcAft>
                      </a:pPr>
                      <a:r>
                        <a:rPr kumimoji="0" lang="es-AR" sz="1800" b="1" kern="1200" dirty="0" smtClean="0">
                          <a:solidFill>
                            <a:srgbClr val="FF0000"/>
                          </a:solidFill>
                          <a:latin typeface="+mn-lt"/>
                          <a:ea typeface="+mn-ea"/>
                          <a:cs typeface="+mn-cs"/>
                        </a:rPr>
                        <a:t>300</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a:t>
                      </a:r>
                      <a:r>
                        <a:rPr kumimoji="0" lang="es-AR" sz="1800" kern="1200" dirty="0" smtClean="0">
                          <a:solidFill>
                            <a:schemeClr val="tx1"/>
                          </a:solidFill>
                          <a:latin typeface="+mn-lt"/>
                          <a:ea typeface="+mn-ea"/>
                          <a:cs typeface="+mn-cs"/>
                        </a:rPr>
                        <a:t>227 volúmenes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b</a:t>
                      </a:r>
                      <a:r>
                        <a:rPr kumimoji="0" lang="es-AR" sz="1800" kern="1200" dirty="0" err="1" smtClean="0">
                          <a:solidFill>
                            <a:schemeClr val="tx1"/>
                          </a:solidFill>
                          <a:latin typeface="+mn-lt"/>
                          <a:ea typeface="+mn-ea"/>
                          <a:cs typeface="+mn-cs"/>
                        </a:rPr>
                        <a:t>ilustraciones</a:t>
                      </a:r>
                      <a:r>
                        <a:rPr kumimoji="0" lang="es-AR" sz="1800" kern="1200" dirty="0" smtClean="0">
                          <a:solidFill>
                            <a:schemeClr val="tx1"/>
                          </a:solidFill>
                          <a:latin typeface="+mn-lt"/>
                          <a:ea typeface="+mn-ea"/>
                          <a:cs typeface="+mn-cs"/>
                        </a:rPr>
                        <a:t>, fondo de cubiertas</a:t>
                      </a:r>
                      <a:r>
                        <a:rPr kumimoji="0" lang="es-AR" sz="1800" kern="1200" baseline="0" dirty="0" smtClean="0">
                          <a:solidFill>
                            <a:schemeClr val="tx1"/>
                          </a:solidFill>
                          <a:latin typeface="+mn-lt"/>
                          <a:ea typeface="+mn-ea"/>
                          <a:cs typeface="+mn-cs"/>
                        </a:rPr>
                        <a:t> impresos en amarillo</a:t>
                      </a:r>
                      <a:endParaRPr kumimoji="0" lang="es-AR" sz="1800" kern="1200" dirty="0" smtClean="0">
                        <a:solidFill>
                          <a:schemeClr val="tx1"/>
                        </a:solidFill>
                        <a:latin typeface="+mn-lt"/>
                        <a:ea typeface="+mn-ea"/>
                        <a:cs typeface="+mn-cs"/>
                      </a:endParaRPr>
                    </a:p>
                    <a:p>
                      <a:pPr>
                        <a:lnSpc>
                          <a:spcPct val="115000"/>
                        </a:lnSpc>
                        <a:spcAft>
                          <a:spcPts val="0"/>
                        </a:spcAft>
                      </a:pPr>
                      <a:endParaRPr lang="es-AR" sz="800" dirty="0" smtClean="0">
                        <a:latin typeface="+mn-lt"/>
                        <a:ea typeface="Calibri"/>
                        <a:cs typeface="Times New Roman"/>
                      </a:endParaRPr>
                    </a:p>
                  </a:txBody>
                  <a:tcPr marL="77136" marR="7713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7.12</a:t>
                      </a:r>
                      <a:endParaRPr lang="es-AR" sz="1600" dirty="0" smtClean="0">
                        <a:latin typeface="Calibri"/>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7.15</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algn="ctr">
                        <a:lnSpc>
                          <a:spcPct val="115000"/>
                        </a:lnSpc>
                        <a:spcAft>
                          <a:spcPts val="0"/>
                        </a:spcAft>
                      </a:pPr>
                      <a:r>
                        <a:rPr lang="es-AR" sz="1800" b="1" dirty="0" smtClean="0">
                          <a:latin typeface="+mn-lt"/>
                          <a:ea typeface="Calibri"/>
                          <a:cs typeface="Times New Roman"/>
                        </a:rPr>
                        <a:t>7.17.1.4</a:t>
                      </a:r>
                      <a:endParaRPr lang="es-AR" sz="1800" b="1" dirty="0">
                        <a:latin typeface="+mn-lt"/>
                        <a:ea typeface="Calibri"/>
                        <a:cs typeface="Times New Roman"/>
                      </a:endParaRPr>
                    </a:p>
                  </a:txBody>
                  <a:tcPr marL="77136" marR="771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LRM-E3-A6</a:t>
                      </a:r>
                      <a:endParaRPr lang="es-AR" sz="1800" dirty="0" smtClean="0">
                        <a:latin typeface="+mn-lt"/>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LRM-E3-A1</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algn="ctr">
                        <a:lnSpc>
                          <a:spcPct val="115000"/>
                        </a:lnSpc>
                        <a:spcAft>
                          <a:spcPts val="0"/>
                        </a:spcAft>
                      </a:pPr>
                      <a:r>
                        <a:rPr kumimoji="0" lang="en-US" sz="1800" kern="1200" dirty="0" smtClean="0">
                          <a:solidFill>
                            <a:schemeClr val="tx1"/>
                          </a:solidFill>
                          <a:latin typeface="+mn-lt"/>
                          <a:ea typeface="+mn-ea"/>
                          <a:cs typeface="+mn-cs"/>
                        </a:rPr>
                        <a:t>LRM-E3-A1</a:t>
                      </a:r>
                      <a:endParaRPr lang="es-AR" sz="1800" dirty="0">
                        <a:latin typeface="Calibri"/>
                        <a:ea typeface="Calibri"/>
                        <a:cs typeface="Times New Roman"/>
                      </a:endParaRPr>
                    </a:p>
                  </a:txBody>
                  <a:tcPr marL="77136" marR="7713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Arial" pitchFamily="34" charset="0"/>
                <a:cs typeface="Arial" pitchFamily="34" charset="0"/>
              </a:rPr>
              <a:t/>
            </a:r>
            <a:br>
              <a:rPr kumimoji="0" lang="es-AR" sz="1800" b="0" i="0" u="none" strike="noStrike" cap="none" normalizeH="0" baseline="0" smtClean="0">
                <a:ln>
                  <a:noFill/>
                </a:ln>
                <a:solidFill>
                  <a:schemeClr val="tx1"/>
                </a:solidFill>
                <a:effectLst/>
                <a:latin typeface="Arial" pitchFamily="34" charset="0"/>
                <a:cs typeface="Arial" pitchFamily="34" charset="0"/>
              </a:rPr>
            </a:b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827584" y="1052736"/>
          <a:ext cx="7416821" cy="5400268"/>
        </p:xfrm>
        <a:graphic>
          <a:graphicData uri="http://schemas.openxmlformats.org/drawingml/2006/table">
            <a:tbl>
              <a:tblPr/>
              <a:tblGrid>
                <a:gridCol w="4677274"/>
                <a:gridCol w="1071704"/>
                <a:gridCol w="1667843"/>
              </a:tblGrid>
              <a:tr h="393619">
                <a:tc>
                  <a:txBody>
                    <a:bodyPr/>
                    <a:lstStyle/>
                    <a:p>
                      <a:pPr>
                        <a:lnSpc>
                          <a:spcPct val="115000"/>
                        </a:lnSpc>
                        <a:spcAft>
                          <a:spcPts val="0"/>
                        </a:spcAft>
                      </a:pPr>
                      <a:r>
                        <a:rPr lang="es-AR" sz="1800" b="1" dirty="0">
                          <a:solidFill>
                            <a:schemeClr val="bg1"/>
                          </a:solidFill>
                          <a:latin typeface="Garamond"/>
                          <a:ea typeface="Calibri"/>
                          <a:cs typeface="Times New Roman"/>
                        </a:rPr>
                        <a:t>Elemento</a:t>
                      </a:r>
                      <a:endParaRPr lang="es-AR" sz="1800" dirty="0">
                        <a:solidFill>
                          <a:schemeClr val="bg1"/>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lnSpc>
                          <a:spcPct val="115000"/>
                        </a:lnSpc>
                        <a:spcAft>
                          <a:spcPts val="0"/>
                        </a:spcAft>
                      </a:pPr>
                      <a:r>
                        <a:rPr lang="es-AR" sz="1800" b="1" dirty="0">
                          <a:solidFill>
                            <a:schemeClr val="tx2"/>
                          </a:solidFill>
                          <a:latin typeface="Garamond"/>
                          <a:ea typeface="Calibri"/>
                          <a:cs typeface="Times New Roman"/>
                        </a:rPr>
                        <a:t>RDA</a:t>
                      </a:r>
                      <a:endParaRPr lang="es-AR" sz="1800" dirty="0">
                        <a:solidFill>
                          <a:schemeClr val="tx2"/>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AR" sz="1800" b="1" dirty="0">
                          <a:solidFill>
                            <a:schemeClr val="bg1"/>
                          </a:solidFill>
                          <a:latin typeface="Garamond"/>
                          <a:ea typeface="Calibri"/>
                          <a:cs typeface="Times New Roman"/>
                        </a:rPr>
                        <a:t>ID</a:t>
                      </a:r>
                      <a:endParaRPr lang="es-AR" sz="1800" dirty="0">
                        <a:solidFill>
                          <a:schemeClr val="bg1"/>
                        </a:solidFill>
                        <a:latin typeface="Calibri"/>
                        <a:ea typeface="Calibri"/>
                        <a:cs typeface="Times New Roman"/>
                      </a:endParaRPr>
                    </a:p>
                  </a:txBody>
                  <a:tcPr marL="77136" marR="771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1478589">
                <a:tc>
                  <a:txBody>
                    <a:bodyPr/>
                    <a:lstStyle/>
                    <a:p>
                      <a:pPr>
                        <a:lnSpc>
                          <a:spcPct val="115000"/>
                        </a:lnSpc>
                        <a:spcAft>
                          <a:spcPts val="0"/>
                        </a:spcAft>
                      </a:pPr>
                      <a:endParaRPr lang="es-AR" sz="1400" dirty="0">
                        <a:latin typeface="+mn-lt"/>
                        <a:ea typeface="Calibri"/>
                        <a:cs typeface="Times New Roman"/>
                      </a:endParaRPr>
                    </a:p>
                    <a:p>
                      <a:pPr>
                        <a:lnSpc>
                          <a:spcPct val="115000"/>
                        </a:lnSpc>
                        <a:spcAft>
                          <a:spcPts val="0"/>
                        </a:spcAft>
                      </a:pPr>
                      <a:r>
                        <a:rPr lang="es-AR" sz="1800" b="1" dirty="0" smtClean="0">
                          <a:latin typeface="+mn-lt"/>
                          <a:ea typeface="Calibri"/>
                          <a:cs typeface="Times New Roman"/>
                        </a:rPr>
                        <a:t>Relaciones</a:t>
                      </a:r>
                      <a:r>
                        <a:rPr lang="es-AR" sz="1800" b="1" baseline="0" dirty="0" smtClean="0">
                          <a:latin typeface="+mn-lt"/>
                          <a:ea typeface="Calibri"/>
                          <a:cs typeface="Times New Roman"/>
                        </a:rPr>
                        <a:t> entre el todo y las partes de la obra</a:t>
                      </a:r>
                      <a:r>
                        <a:rPr lang="es-AR" sz="1800" dirty="0" smtClean="0">
                          <a:latin typeface="+mn-lt"/>
                          <a:ea typeface="Calibri"/>
                          <a:cs typeface="Times New Roman"/>
                        </a:rPr>
                        <a:t> (</a:t>
                      </a:r>
                      <a:r>
                        <a:rPr lang="es-AR" sz="1800" b="1" dirty="0" smtClean="0">
                          <a:solidFill>
                            <a:srgbClr val="FF0000"/>
                          </a:solidFill>
                          <a:latin typeface="+mn-lt"/>
                          <a:ea typeface="Calibri"/>
                          <a:cs typeface="Times New Roman"/>
                        </a:rPr>
                        <a:t>O</a:t>
                      </a:r>
                      <a:r>
                        <a:rPr lang="es-AR" sz="1800" dirty="0" smtClean="0">
                          <a:latin typeface="+mn-lt"/>
                          <a:ea typeface="Calibri"/>
                          <a:cs typeface="Times New Roman"/>
                        </a:rPr>
                        <a:t>)</a:t>
                      </a:r>
                    </a:p>
                    <a:p>
                      <a:r>
                        <a:rPr kumimoji="0" lang="es-AR" sz="1800" b="1" kern="1200" dirty="0" smtClean="0">
                          <a:solidFill>
                            <a:srgbClr val="FF0000"/>
                          </a:solidFill>
                          <a:latin typeface="+mn-lt"/>
                          <a:ea typeface="+mn-ea"/>
                          <a:cs typeface="+mn-cs"/>
                        </a:rPr>
                        <a:t>501</a:t>
                      </a:r>
                      <a:r>
                        <a:rPr kumimoji="0" lang="es-AR" sz="1800" kern="1200" dirty="0" smtClean="0">
                          <a:solidFill>
                            <a:schemeClr val="tx1"/>
                          </a:solidFill>
                          <a:latin typeface="+mn-lt"/>
                          <a:ea typeface="+mn-ea"/>
                          <a:cs typeface="+mn-cs"/>
                        </a:rPr>
                        <a:t> 1#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kern="1200" dirty="0" err="1" smtClean="0">
                          <a:solidFill>
                            <a:schemeClr val="tx1"/>
                          </a:solidFill>
                          <a:latin typeface="+mn-lt"/>
                          <a:ea typeface="+mn-ea"/>
                          <a:cs typeface="+mn-cs"/>
                        </a:rPr>
                        <a:t>Incluye</a:t>
                      </a:r>
                      <a:r>
                        <a:rPr kumimoji="0" lang="es-AR" sz="1800" kern="1200" dirty="0" smtClean="0">
                          <a:solidFill>
                            <a:schemeClr val="tx1"/>
                          </a:solidFill>
                          <a:latin typeface="+mn-lt"/>
                          <a:ea typeface="+mn-ea"/>
                          <a:cs typeface="+mn-cs"/>
                        </a:rPr>
                        <a:t>: Mujercitas / </a:t>
                      </a:r>
                      <a:r>
                        <a:rPr kumimoji="0" lang="es-AR" sz="1800" kern="1200" dirty="0" err="1" smtClean="0">
                          <a:solidFill>
                            <a:schemeClr val="tx1"/>
                          </a:solidFill>
                          <a:latin typeface="+mn-lt"/>
                          <a:ea typeface="+mn-ea"/>
                          <a:cs typeface="+mn-cs"/>
                        </a:rPr>
                        <a:t>Louisa</a:t>
                      </a:r>
                      <a:r>
                        <a:rPr kumimoji="0" lang="es-AR" sz="1800" kern="1200" dirty="0" smtClean="0">
                          <a:solidFill>
                            <a:schemeClr val="tx1"/>
                          </a:solidFill>
                          <a:latin typeface="+mn-lt"/>
                          <a:ea typeface="+mn-ea"/>
                          <a:cs typeface="+mn-cs"/>
                        </a:rPr>
                        <a:t> </a:t>
                      </a:r>
                      <a:r>
                        <a:rPr kumimoji="0" lang="es-AR" sz="1800" kern="1200" dirty="0" err="1" smtClean="0">
                          <a:solidFill>
                            <a:schemeClr val="tx1"/>
                          </a:solidFill>
                          <a:latin typeface="+mn-lt"/>
                          <a:ea typeface="+mn-ea"/>
                          <a:cs typeface="+mn-cs"/>
                        </a:rPr>
                        <a:t>May</a:t>
                      </a:r>
                      <a:r>
                        <a:rPr kumimoji="0" lang="es-AR" sz="1800" kern="1200" dirty="0" smtClean="0">
                          <a:solidFill>
                            <a:schemeClr val="tx1"/>
                          </a:solidFill>
                          <a:latin typeface="+mn-lt"/>
                          <a:ea typeface="+mn-ea"/>
                          <a:cs typeface="+mn-cs"/>
                        </a:rPr>
                        <a:t> </a:t>
                      </a:r>
                      <a:r>
                        <a:rPr kumimoji="0" lang="es-AR" sz="1800" kern="1200" dirty="0" err="1" smtClean="0">
                          <a:solidFill>
                            <a:schemeClr val="tx1"/>
                          </a:solidFill>
                          <a:latin typeface="+mn-lt"/>
                          <a:ea typeface="+mn-ea"/>
                          <a:cs typeface="+mn-cs"/>
                        </a:rPr>
                        <a:t>Alcott</a:t>
                      </a:r>
                      <a:r>
                        <a:rPr kumimoji="0" lang="es-AR" sz="1800" kern="1200" dirty="0" smtClean="0">
                          <a:solidFill>
                            <a:schemeClr val="tx1"/>
                          </a:solidFill>
                          <a:latin typeface="+mn-lt"/>
                          <a:ea typeface="+mn-ea"/>
                          <a:cs typeface="+mn-cs"/>
                        </a:rPr>
                        <a:t> -- Hombrecitos / </a:t>
                      </a:r>
                      <a:r>
                        <a:rPr kumimoji="0" lang="es-AR" sz="1800" kern="1200" dirty="0" err="1" smtClean="0">
                          <a:solidFill>
                            <a:schemeClr val="tx1"/>
                          </a:solidFill>
                          <a:latin typeface="+mn-lt"/>
                          <a:ea typeface="+mn-ea"/>
                          <a:cs typeface="+mn-cs"/>
                        </a:rPr>
                        <a:t>Louisa</a:t>
                      </a:r>
                      <a:r>
                        <a:rPr kumimoji="0" lang="es-AR" sz="1800" kern="1200" dirty="0" smtClean="0">
                          <a:solidFill>
                            <a:schemeClr val="tx1"/>
                          </a:solidFill>
                          <a:latin typeface="+mn-lt"/>
                          <a:ea typeface="+mn-ea"/>
                          <a:cs typeface="+mn-cs"/>
                        </a:rPr>
                        <a:t> </a:t>
                      </a:r>
                      <a:r>
                        <a:rPr kumimoji="0" lang="es-AR" sz="1800" kern="1200" dirty="0" err="1" smtClean="0">
                          <a:solidFill>
                            <a:schemeClr val="tx1"/>
                          </a:solidFill>
                          <a:latin typeface="+mn-lt"/>
                          <a:ea typeface="+mn-ea"/>
                          <a:cs typeface="+mn-cs"/>
                        </a:rPr>
                        <a:t>May</a:t>
                      </a:r>
                      <a:r>
                        <a:rPr kumimoji="0" lang="es-AR" sz="1800" kern="1200" dirty="0" smtClean="0">
                          <a:solidFill>
                            <a:schemeClr val="tx1"/>
                          </a:solidFill>
                          <a:latin typeface="+mn-lt"/>
                          <a:ea typeface="+mn-ea"/>
                          <a:cs typeface="+mn-cs"/>
                        </a:rPr>
                        <a:t> </a:t>
                      </a:r>
                      <a:r>
                        <a:rPr kumimoji="0" lang="es-AR" sz="1800" kern="1200" dirty="0" err="1" smtClean="0">
                          <a:solidFill>
                            <a:schemeClr val="tx1"/>
                          </a:solidFill>
                          <a:latin typeface="+mn-lt"/>
                          <a:ea typeface="+mn-ea"/>
                          <a:cs typeface="+mn-cs"/>
                        </a:rPr>
                        <a:t>Alcott</a:t>
                      </a:r>
                      <a:r>
                        <a:rPr kumimoji="0" lang="es-AR" sz="1800" kern="1200" dirty="0" smtClean="0">
                          <a:solidFill>
                            <a:schemeClr val="tx1"/>
                          </a:solidFill>
                          <a:latin typeface="+mn-lt"/>
                          <a:ea typeface="+mn-ea"/>
                          <a:cs typeface="+mn-cs"/>
                        </a:rPr>
                        <a:t> </a:t>
                      </a:r>
                      <a:endParaRPr kumimoji="0" lang="es-AR" sz="1800" kern="1200" dirty="0">
                        <a:solidFill>
                          <a:schemeClr val="tx1"/>
                        </a:solidFill>
                        <a:latin typeface="+mn-lt"/>
                        <a:ea typeface="+mn-ea"/>
                        <a:cs typeface="+mn-cs"/>
                      </a:endParaRPr>
                    </a:p>
                  </a:txBody>
                  <a:tcPr marL="77136" marR="7713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s-AR" sz="1800" b="1" dirty="0" smtClean="0">
                          <a:latin typeface="+mn-lt"/>
                          <a:ea typeface="Calibri"/>
                          <a:cs typeface="Times New Roman"/>
                        </a:rPr>
                        <a:t>J.2.4</a:t>
                      </a:r>
                      <a:endParaRPr lang="es-AR" sz="1800" dirty="0">
                        <a:latin typeface="+mn-lt"/>
                        <a:ea typeface="Calibri"/>
                        <a:cs typeface="Times New Roman"/>
                      </a:endParaRPr>
                    </a:p>
                  </a:txBody>
                  <a:tcPr marL="77136" marR="771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LRM-R1</a:t>
                      </a:r>
                      <a:endParaRPr lang="es-AR" sz="1800" dirty="0" smtClean="0">
                        <a:latin typeface="+mn-lt"/>
                        <a:ea typeface="Calibri"/>
                        <a:cs typeface="Times New Roman"/>
                      </a:endParaRPr>
                    </a:p>
                  </a:txBody>
                  <a:tcPr marL="77136" marR="77136"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3061118">
                <a:tc>
                  <a:txBody>
                    <a:bodyPr/>
                    <a:lstStyle/>
                    <a:p>
                      <a:pPr>
                        <a:lnSpc>
                          <a:spcPct val="115000"/>
                        </a:lnSpc>
                        <a:spcAft>
                          <a:spcPts val="0"/>
                        </a:spcAft>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Audiencia prevista (</a:t>
                      </a:r>
                      <a:r>
                        <a:rPr lang="es-AR" sz="1800" b="1" dirty="0" smtClean="0">
                          <a:solidFill>
                            <a:srgbClr val="FF0000"/>
                          </a:solidFill>
                          <a:latin typeface="+mn-lt"/>
                          <a:ea typeface="Calibri"/>
                          <a:cs typeface="Times New Roman"/>
                        </a:rPr>
                        <a:t>E</a:t>
                      </a:r>
                      <a:r>
                        <a:rPr lang="es-AR" sz="1800" b="1"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kumimoji="0" lang="es-AR" sz="1800" b="1" kern="1200" dirty="0" smtClean="0">
                          <a:solidFill>
                            <a:srgbClr val="FF0000"/>
                          </a:solidFill>
                          <a:latin typeface="+mn-lt"/>
                          <a:ea typeface="+mn-ea"/>
                          <a:cs typeface="+mn-cs"/>
                        </a:rPr>
                        <a:t>521</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kern="1200" dirty="0" err="1" smtClean="0">
                          <a:solidFill>
                            <a:schemeClr val="tx1"/>
                          </a:solidFill>
                          <a:latin typeface="+mn-lt"/>
                          <a:ea typeface="+mn-ea"/>
                          <a:cs typeface="+mn-cs"/>
                        </a:rPr>
                        <a:t>Niños</a:t>
                      </a:r>
                      <a:r>
                        <a:rPr kumimoji="0" lang="es-AR" sz="1800" kern="1200" dirty="0" smtClean="0">
                          <a:solidFill>
                            <a:schemeClr val="tx1"/>
                          </a:solidFill>
                          <a:latin typeface="+mn-lt"/>
                          <a:ea typeface="+mn-ea"/>
                          <a:cs typeface="+mn-cs"/>
                        </a:rPr>
                        <a:t> de 7 a 8 años</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Nota sobre la expresión </a:t>
                      </a:r>
                      <a:r>
                        <a:rPr lang="es-AR" sz="1800" dirty="0" smtClean="0">
                          <a:latin typeface="+mn-lt"/>
                          <a:ea typeface="Calibri"/>
                          <a:cs typeface="Times New Roman"/>
                        </a:rPr>
                        <a:t>(</a:t>
                      </a:r>
                      <a:r>
                        <a:rPr lang="es-AR" sz="1800" b="1" dirty="0" smtClean="0">
                          <a:solidFill>
                            <a:srgbClr val="FF0000"/>
                          </a:solidFill>
                          <a:latin typeface="+mn-lt"/>
                          <a:ea typeface="Calibri"/>
                          <a:cs typeface="Times New Roman"/>
                        </a:rPr>
                        <a:t>E</a:t>
                      </a:r>
                      <a:r>
                        <a:rPr lang="es-AR" sz="1800" dirty="0" smtClean="0">
                          <a:latin typeface="+mn-lt"/>
                          <a:ea typeface="Calibri"/>
                          <a:cs typeface="Times New Roman"/>
                        </a:rPr>
                        <a:t>)</a:t>
                      </a:r>
                    </a:p>
                    <a:p>
                      <a:r>
                        <a:rPr kumimoji="0" lang="es-AR" sz="1800" b="1" kern="1200" dirty="0" smtClean="0">
                          <a:solidFill>
                            <a:srgbClr val="FF0000"/>
                          </a:solidFill>
                          <a:latin typeface="+mn-lt"/>
                          <a:ea typeface="+mn-ea"/>
                          <a:cs typeface="+mn-cs"/>
                        </a:rPr>
                        <a:t>500</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b="0" kern="1200" dirty="0" err="1" smtClean="0">
                          <a:solidFill>
                            <a:schemeClr val="tx1"/>
                          </a:solidFill>
                          <a:latin typeface="+mn-lt"/>
                          <a:ea typeface="+mn-ea"/>
                          <a:cs typeface="+mn-cs"/>
                        </a:rPr>
                        <a:t>Todos</a:t>
                      </a:r>
                      <a:r>
                        <a:rPr kumimoji="0" lang="es-AR" sz="1800" b="0" kern="1200" baseline="0" dirty="0" smtClean="0">
                          <a:solidFill>
                            <a:schemeClr val="tx1"/>
                          </a:solidFill>
                          <a:latin typeface="+mn-lt"/>
                          <a:ea typeface="+mn-ea"/>
                          <a:cs typeface="+mn-cs"/>
                        </a:rPr>
                        <a:t> los números publicados incluyen un apéndice didáctico.</a:t>
                      </a:r>
                      <a:endParaRPr kumimoji="0" lang="es-AR" sz="1800" kern="1200" dirty="0" smtClean="0">
                        <a:solidFill>
                          <a:schemeClr val="tx1"/>
                        </a:solidFill>
                        <a:latin typeface="+mn-lt"/>
                        <a:ea typeface="+mn-ea"/>
                        <a:cs typeface="+mn-cs"/>
                      </a:endParaRPr>
                    </a:p>
                    <a:p>
                      <a:pPr>
                        <a:lnSpc>
                          <a:spcPct val="115000"/>
                        </a:lnSpc>
                        <a:spcAft>
                          <a:spcPts val="0"/>
                        </a:spcAft>
                      </a:pP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s-AR" sz="1800" b="1" baseline="0" dirty="0" smtClean="0">
                          <a:latin typeface="+mn-lt"/>
                          <a:ea typeface="Calibri"/>
                          <a:cs typeface="Times New Roman"/>
                        </a:rPr>
                        <a:t>Nota sobre la manifestación </a:t>
                      </a:r>
                      <a:r>
                        <a:rPr lang="es-AR" sz="1800" dirty="0" smtClean="0">
                          <a:latin typeface="+mn-lt"/>
                          <a:ea typeface="Calibri"/>
                          <a:cs typeface="Times New Roman"/>
                        </a:rPr>
                        <a:t>(</a:t>
                      </a:r>
                      <a:r>
                        <a:rPr lang="es-AR" sz="1800" b="1" dirty="0" smtClean="0">
                          <a:solidFill>
                            <a:srgbClr val="FF0000"/>
                          </a:solidFill>
                          <a:latin typeface="+mn-lt"/>
                          <a:ea typeface="Calibri"/>
                          <a:cs typeface="Times New Roman"/>
                        </a:rPr>
                        <a:t>M</a:t>
                      </a:r>
                      <a:r>
                        <a:rPr lang="es-AR"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kumimoji="0" lang="es-AR" sz="1800" b="1" kern="1200" dirty="0" smtClean="0">
                          <a:solidFill>
                            <a:srgbClr val="FF0000"/>
                          </a:solidFill>
                          <a:latin typeface="+mn-lt"/>
                          <a:ea typeface="+mn-ea"/>
                          <a:cs typeface="+mn-cs"/>
                        </a:rPr>
                        <a:t>515</a:t>
                      </a:r>
                      <a:r>
                        <a:rPr kumimoji="0" lang="es-AR" sz="1800" kern="1200" dirty="0" smtClean="0">
                          <a:solidFill>
                            <a:schemeClr val="tx1"/>
                          </a:solidFill>
                          <a:latin typeface="+mn-lt"/>
                          <a:ea typeface="+mn-ea"/>
                          <a:cs typeface="+mn-cs"/>
                        </a:rPr>
                        <a:t> ## </a:t>
                      </a:r>
                      <a:r>
                        <a:rPr kumimoji="0" lang="es-AR" sz="1800" b="1" kern="1200" dirty="0" smtClean="0">
                          <a:solidFill>
                            <a:srgbClr val="FF0000"/>
                          </a:solidFill>
                          <a:latin typeface="+mn-lt"/>
                          <a:ea typeface="+mn-ea"/>
                          <a:cs typeface="+mn-cs"/>
                        </a:rPr>
                        <a:t>$</a:t>
                      </a:r>
                      <a:r>
                        <a:rPr kumimoji="0" lang="es-AR" sz="1800" b="1" kern="1200" dirty="0" err="1" smtClean="0">
                          <a:solidFill>
                            <a:srgbClr val="FF0000"/>
                          </a:solidFill>
                          <a:latin typeface="+mn-lt"/>
                          <a:ea typeface="+mn-ea"/>
                          <a:cs typeface="+mn-cs"/>
                        </a:rPr>
                        <a:t>a</a:t>
                      </a:r>
                      <a:r>
                        <a:rPr kumimoji="0" lang="es-AR" sz="1800" b="0" kern="1200" dirty="0" err="1" smtClean="0">
                          <a:solidFill>
                            <a:schemeClr val="tx1"/>
                          </a:solidFill>
                          <a:latin typeface="+mn-lt"/>
                          <a:ea typeface="+mn-ea"/>
                          <a:cs typeface="+mn-cs"/>
                        </a:rPr>
                        <a:t>Numeración</a:t>
                      </a:r>
                      <a:r>
                        <a:rPr kumimoji="0" lang="es-AR" sz="1800" b="0" kern="1200" dirty="0" smtClean="0">
                          <a:solidFill>
                            <a:schemeClr val="tx1"/>
                          </a:solidFill>
                          <a:latin typeface="+mn-lt"/>
                          <a:ea typeface="+mn-ea"/>
                          <a:cs typeface="+mn-cs"/>
                        </a:rPr>
                        <a:t> repetida para los números:</a:t>
                      </a:r>
                      <a:r>
                        <a:rPr kumimoji="0" lang="es-AR" sz="1800" b="0" kern="1200" baseline="0" dirty="0" smtClean="0">
                          <a:solidFill>
                            <a:schemeClr val="tx1"/>
                          </a:solidFill>
                          <a:latin typeface="+mn-lt"/>
                          <a:ea typeface="+mn-ea"/>
                          <a:cs typeface="+mn-cs"/>
                        </a:rPr>
                        <a:t> 182, 184 y 192</a:t>
                      </a:r>
                    </a:p>
                    <a:p>
                      <a:pPr marL="0" marR="0" indent="0" algn="l" defTabSz="914400" rtl="0" eaLnBrk="1" fontAlgn="auto" latinLnBrk="0" hangingPunct="1">
                        <a:lnSpc>
                          <a:spcPct val="115000"/>
                        </a:lnSpc>
                        <a:spcBef>
                          <a:spcPts val="0"/>
                        </a:spcBef>
                        <a:spcAft>
                          <a:spcPts val="0"/>
                        </a:spcAft>
                        <a:buClrTx/>
                        <a:buSzTx/>
                        <a:buFontTx/>
                        <a:buNone/>
                        <a:tabLst/>
                        <a:defRPr/>
                      </a:pPr>
                      <a:endParaRPr kumimoji="0" lang="es-AR" sz="800" kern="1200" dirty="0" smtClean="0">
                        <a:solidFill>
                          <a:schemeClr val="tx1"/>
                        </a:solidFill>
                        <a:latin typeface="+mn-lt"/>
                        <a:ea typeface="+mn-ea"/>
                        <a:cs typeface="+mn-cs"/>
                      </a:endParaRPr>
                    </a:p>
                  </a:txBody>
                  <a:tcPr marL="77136" marR="77136"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7.7</a:t>
                      </a:r>
                    </a:p>
                    <a:p>
                      <a:pPr marL="0" marR="0" indent="0" algn="ctr" defTabSz="914400" rtl="0" eaLnBrk="1" fontAlgn="auto" latinLnBrk="0" hangingPunct="1">
                        <a:lnSpc>
                          <a:spcPct val="115000"/>
                        </a:lnSpc>
                        <a:spcBef>
                          <a:spcPts val="0"/>
                        </a:spcBef>
                        <a:spcAft>
                          <a:spcPts val="0"/>
                        </a:spcAft>
                        <a:buClrTx/>
                        <a:buSzTx/>
                        <a:buFontTx/>
                        <a:buNone/>
                        <a:tabLst/>
                        <a:defRPr/>
                      </a:pPr>
                      <a:endParaRPr lang="es-AR" sz="1800" b="1" dirty="0" smtClean="0">
                        <a:latin typeface="+mn-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7.29</a:t>
                      </a:r>
                      <a:endParaRPr lang="es-AR" sz="1600" dirty="0" smtClean="0">
                        <a:latin typeface="Calibri"/>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s-AR" sz="1800" b="1" dirty="0" smtClean="0">
                          <a:latin typeface="+mn-lt"/>
                          <a:ea typeface="Calibri"/>
                          <a:cs typeface="Times New Roman"/>
                        </a:rPr>
                        <a:t>2.17.5</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txBody>
                  <a:tcPr marL="77136" marR="771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LRM-E3-A3</a:t>
                      </a:r>
                    </a:p>
                    <a:p>
                      <a:pPr marL="0" marR="0" indent="0" algn="ctr"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LRM-E1-A2</a:t>
                      </a:r>
                      <a:endParaRPr lang="es-AR" sz="1800" dirty="0" smtClean="0">
                        <a:latin typeface="+mn-lt"/>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endParaRPr lang="es-AR" sz="1600" dirty="0" smtClean="0">
                        <a:latin typeface="Calibri"/>
                        <a:ea typeface="Calibri"/>
                        <a:cs typeface="Times New Roman"/>
                      </a:endParaRPr>
                    </a:p>
                    <a:p>
                      <a:pPr algn="ctr">
                        <a:lnSpc>
                          <a:spcPct val="115000"/>
                        </a:lnSpc>
                        <a:spcAft>
                          <a:spcPts val="0"/>
                        </a:spcAft>
                      </a:pPr>
                      <a:r>
                        <a:rPr lang="es-AR" sz="1800" dirty="0" smtClean="0">
                          <a:latin typeface="Calibri"/>
                          <a:ea typeface="Calibri"/>
                          <a:cs typeface="Times New Roman"/>
                        </a:rPr>
                        <a:t>---------------------</a:t>
                      </a:r>
                    </a:p>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LRM-E1-A2</a:t>
                      </a:r>
                      <a:endParaRPr lang="es-AR" sz="1800" dirty="0" smtClean="0">
                        <a:latin typeface="+mn-lt"/>
                        <a:ea typeface="Calibri"/>
                        <a:cs typeface="Times New Roman"/>
                      </a:endParaRPr>
                    </a:p>
                    <a:p>
                      <a:pPr algn="ctr">
                        <a:lnSpc>
                          <a:spcPct val="115000"/>
                        </a:lnSpc>
                        <a:spcAft>
                          <a:spcPts val="0"/>
                        </a:spcAft>
                      </a:pPr>
                      <a:endParaRPr lang="es-AR" sz="1800" dirty="0" smtClean="0">
                        <a:latin typeface="Calibri"/>
                        <a:ea typeface="Calibri"/>
                        <a:cs typeface="Times New Roman"/>
                      </a:endParaRPr>
                    </a:p>
                  </a:txBody>
                  <a:tcPr marL="77136" marR="77136"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800" b="0" i="0" u="none" strike="noStrike" cap="none" normalizeH="0" baseline="0" smtClean="0">
                <a:ln>
                  <a:noFill/>
                </a:ln>
                <a:solidFill>
                  <a:schemeClr val="tx1"/>
                </a:solidFill>
                <a:effectLst/>
                <a:latin typeface="Arial" pitchFamily="34" charset="0"/>
                <a:cs typeface="Arial" pitchFamily="34" charset="0"/>
              </a:rPr>
              <a:t/>
            </a:r>
            <a:br>
              <a:rPr kumimoji="0" lang="es-AR" sz="1800" b="0" i="0" u="none" strike="noStrike" cap="none" normalizeH="0" baseline="0" smtClean="0">
                <a:ln>
                  <a:noFill/>
                </a:ln>
                <a:solidFill>
                  <a:schemeClr val="tx1"/>
                </a:solidFill>
                <a:effectLst/>
                <a:latin typeface="Arial" pitchFamily="34" charset="0"/>
                <a:cs typeface="Arial" pitchFamily="34" charset="0"/>
              </a:rPr>
            </a:br>
            <a:endParaRPr kumimoji="0" lang="es-A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5661248"/>
            <a:ext cx="8013576" cy="1035560"/>
          </a:xfrm>
        </p:spPr>
        <p:txBody>
          <a:bodyPr>
            <a:normAutofit/>
          </a:bodyPr>
          <a:lstStyle/>
          <a:p>
            <a:pPr algn="ctr">
              <a:buNone/>
            </a:pPr>
            <a:r>
              <a:rPr lang="es-AR" sz="1800" dirty="0" smtClean="0"/>
              <a:t>viviana.gamba@gmail.com</a:t>
            </a:r>
          </a:p>
          <a:p>
            <a:pPr algn="ctr">
              <a:buNone/>
            </a:pPr>
            <a:r>
              <a:rPr lang="es-AR" sz="1800" dirty="0" smtClean="0"/>
              <a:t>vgamba@fahce.unlp.edu.ar</a:t>
            </a:r>
            <a:endParaRPr lang="es-AR" sz="1800" dirty="0"/>
          </a:p>
        </p:txBody>
      </p:sp>
      <p:sp>
        <p:nvSpPr>
          <p:cNvPr id="5" name="1 Título"/>
          <p:cNvSpPr txBox="1">
            <a:spLocks/>
          </p:cNvSpPr>
          <p:nvPr/>
        </p:nvSpPr>
        <p:spPr>
          <a:xfrm>
            <a:off x="683568" y="764704"/>
            <a:ext cx="7787208" cy="5688632"/>
          </a:xfrm>
          <a:prstGeom prst="rect">
            <a:avLst/>
          </a:prstGeom>
        </p:spPr>
        <p:txBody>
          <a:bodyPr vert="horz" lIns="0" rIns="0" bIns="0" anchor="b">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lang="es-AR" sz="3600" dirty="0" smtClean="0">
              <a:solidFill>
                <a:schemeClr val="tx2"/>
              </a:solidFill>
              <a:latin typeface="+mj-lt"/>
              <a:ea typeface="+mj-ea"/>
              <a:cs typeface="+mj-cs"/>
            </a:endParaRPr>
          </a:p>
          <a:p>
            <a:endParaRPr lang="es-AR" sz="3600" dirty="0" smtClean="0"/>
          </a:p>
          <a:p>
            <a:r>
              <a:rPr lang="es-AR" sz="3600" dirty="0" smtClean="0"/>
              <a:t>Medina Encina, M. (1991). Pautas y recomendaciones para la elaboración de catálogos de series. </a:t>
            </a:r>
            <a:r>
              <a:rPr lang="es-AR" sz="3600" i="1" dirty="0" smtClean="0"/>
              <a:t>Boletín de la ANABAD</a:t>
            </a:r>
            <a:r>
              <a:rPr lang="es-AR" sz="3600" dirty="0" smtClean="0"/>
              <a:t>, 41 (1) 41-52. Disponible en: </a:t>
            </a:r>
            <a:r>
              <a:rPr lang="es-AR" sz="3600" u="sng" dirty="0" smtClean="0">
                <a:solidFill>
                  <a:schemeClr val="tx2"/>
                </a:solidFill>
              </a:rPr>
              <a:t>https://dialnet.unirioja.es/servlet/articulo?codigo=224114</a:t>
            </a:r>
            <a:r>
              <a:rPr lang="en-US" sz="3600" dirty="0" smtClean="0">
                <a:solidFill>
                  <a:schemeClr val="tx2"/>
                </a:solidFill>
              </a:rPr>
              <a:t> </a:t>
            </a:r>
            <a:r>
              <a:rPr lang="es-AR" sz="3600" dirty="0" smtClean="0"/>
              <a:t>[Último acceso: octubre2019]</a:t>
            </a:r>
          </a:p>
          <a:p>
            <a:endParaRPr lang="es-AR" sz="3600" dirty="0" smtClean="0"/>
          </a:p>
          <a:p>
            <a:r>
              <a:rPr lang="es-AR" sz="3600" dirty="0" smtClean="0"/>
              <a:t>Riva, P., Le </a:t>
            </a:r>
            <a:r>
              <a:rPr lang="es-AR" sz="3600" dirty="0" err="1" smtClean="0"/>
              <a:t>Boeuf</a:t>
            </a:r>
            <a:r>
              <a:rPr lang="es-AR" sz="3600" dirty="0" smtClean="0"/>
              <a:t>, P. y </a:t>
            </a:r>
            <a:r>
              <a:rPr lang="es-AR" sz="3600" dirty="0" err="1" smtClean="0"/>
              <a:t>Zumer</a:t>
            </a:r>
            <a:r>
              <a:rPr lang="es-AR" sz="3600" dirty="0" smtClean="0"/>
              <a:t>. M. (c2017). </a:t>
            </a:r>
            <a:r>
              <a:rPr lang="es-AR" sz="3600" i="1" dirty="0" smtClean="0"/>
              <a:t>Modelo de referencia bibliotecaria de la IFLA: Modelo conceptual para la información bibliográfica</a:t>
            </a:r>
            <a:r>
              <a:rPr lang="es-AR" sz="3600" dirty="0" smtClean="0"/>
              <a:t>. Disponible en: </a:t>
            </a:r>
            <a:r>
              <a:rPr lang="es-AR" sz="3600" u="sng" dirty="0" smtClean="0">
                <a:solidFill>
                  <a:schemeClr val="tx2"/>
                </a:solidFill>
              </a:rPr>
              <a:t>https://www.ifla.org/files/assets/cataloguing/frbr-lrm/ifla-lrm-august-2017_rev201712-es.pdf</a:t>
            </a:r>
            <a:r>
              <a:rPr lang="es-AR" sz="3600" dirty="0" smtClean="0">
                <a:solidFill>
                  <a:schemeClr val="tx2"/>
                </a:solidFill>
              </a:rPr>
              <a:t> </a:t>
            </a:r>
            <a:r>
              <a:rPr lang="es-AR" sz="3600" dirty="0" smtClean="0"/>
              <a:t>[Último acceso: octubre 2019]</a:t>
            </a:r>
          </a:p>
          <a:p>
            <a:endParaRPr lang="es-AR" sz="3600" dirty="0" smtClean="0"/>
          </a:p>
          <a:p>
            <a:pPr algn="ctr"/>
            <a:r>
              <a:rPr lang="es-AR" sz="2900" dirty="0" smtClean="0">
                <a:solidFill>
                  <a:srgbClr val="C00000"/>
                </a:solidFill>
              </a:rPr>
              <a:t>............................................................................................................................................................</a:t>
            </a:r>
            <a:endParaRPr lang="es-AR" sz="2900" dirty="0" smtClean="0"/>
          </a:p>
          <a:p>
            <a:pPr algn="ctr"/>
            <a:endParaRPr lang="es-AR" sz="8000" b="1" dirty="0" smtClean="0">
              <a:solidFill>
                <a:schemeClr val="tx2"/>
              </a:solidFill>
              <a:latin typeface="+mj-lt"/>
            </a:endParaRPr>
          </a:p>
          <a:p>
            <a:pPr algn="ctr"/>
            <a:r>
              <a:rPr lang="es-AR" sz="8000" b="1" dirty="0" smtClean="0">
                <a:solidFill>
                  <a:schemeClr val="tx2"/>
                </a:solidFill>
                <a:latin typeface="+mj-lt"/>
              </a:rPr>
              <a:t>¡Muchas gracias!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AR" sz="3600" i="0" u="none" strike="noStrike" kern="1200" cap="none" spc="0" normalizeH="0" noProof="0" dirty="0" smtClean="0">
              <a:ln>
                <a:noFill/>
              </a:ln>
              <a:solidFill>
                <a:schemeClr val="tx2"/>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s-AR" sz="3600" baseline="0" dirty="0" smtClean="0">
              <a:solidFill>
                <a:schemeClr val="tx2"/>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s-AR" sz="3600" i="0" u="none" strike="noStrike" kern="1200" cap="none" spc="0" normalizeH="0" noProof="0" dirty="0" smtClean="0">
              <a:ln>
                <a:noFill/>
              </a:ln>
              <a:solidFill>
                <a:schemeClr val="tx2"/>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s-AR" sz="3600" i="0" u="none" strike="noStrike" kern="1200" cap="none" spc="0" normalizeH="0" baseline="0" noProof="0" dirty="0" smtClean="0">
                <a:ln>
                  <a:noFill/>
                </a:ln>
                <a:solidFill>
                  <a:schemeClr val="tx2"/>
                </a:solidFill>
                <a:effectLst/>
                <a:uLnTx/>
                <a:uFillTx/>
                <a:latin typeface="+mj-lt"/>
                <a:ea typeface="+mj-ea"/>
                <a:cs typeface="+mj-cs"/>
              </a:rPr>
              <a:t> </a:t>
            </a:r>
            <a:endParaRPr kumimoji="0" lang="es-AR" sz="3600" i="0" u="none" strike="noStrike" kern="1200" cap="none" spc="0" normalizeH="0" baseline="0" noProof="0" dirty="0">
              <a:ln>
                <a:noFill/>
              </a:ln>
              <a:solidFill>
                <a:schemeClr val="tx2"/>
              </a:solidFill>
              <a:effectLst/>
              <a:uLnTx/>
              <a:uFillTx/>
              <a:latin typeface="+mj-lt"/>
              <a:ea typeface="+mj-ea"/>
              <a:cs typeface="+mj-cs"/>
            </a:endParaRPr>
          </a:p>
        </p:txBody>
      </p:sp>
      <p:sp>
        <p:nvSpPr>
          <p:cNvPr id="7" name="6 Título"/>
          <p:cNvSpPr>
            <a:spLocks noGrp="1"/>
          </p:cNvSpPr>
          <p:nvPr>
            <p:ph type="title"/>
          </p:nvPr>
        </p:nvSpPr>
        <p:spPr>
          <a:xfrm>
            <a:off x="683568" y="692696"/>
            <a:ext cx="8229600" cy="1143000"/>
          </a:xfrm>
        </p:spPr>
        <p:txBody>
          <a:bodyPr>
            <a:normAutofit fontScale="90000"/>
          </a:bodyPr>
          <a:lstStyle/>
          <a:p>
            <a:pPr lvl="0"/>
            <a:r>
              <a:rPr lang="es-AR" sz="5600" b="1" dirty="0" smtClean="0"/>
              <a:t/>
            </a:r>
            <a:br>
              <a:rPr lang="es-AR" sz="5600" b="1" dirty="0" smtClean="0"/>
            </a:br>
            <a:r>
              <a:rPr lang="es-AR" sz="5400" dirty="0" smtClean="0"/>
              <a:t/>
            </a:r>
            <a:br>
              <a:rPr lang="es-AR" sz="5400" dirty="0" smtClean="0"/>
            </a:br>
            <a:r>
              <a:rPr lang="es-AR" sz="5600" b="1" dirty="0" smtClean="0"/>
              <a:t>Bibliografía</a:t>
            </a:r>
            <a:r>
              <a:rPr lang="es-AR" sz="5400" dirty="0" smtClean="0"/>
              <a:t> </a:t>
            </a:r>
            <a:r>
              <a:rPr lang="es-AR" sz="3100" dirty="0" smtClean="0"/>
              <a:t>citada en esta presentación</a:t>
            </a:r>
            <a:endParaRPr lang="es-AR" sz="3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836712"/>
            <a:ext cx="7787208" cy="1066800"/>
          </a:xfrm>
        </p:spPr>
        <p:txBody>
          <a:bodyPr/>
          <a:lstStyle/>
          <a:p>
            <a:r>
              <a:rPr lang="es-AR" b="1" dirty="0" smtClean="0"/>
              <a:t>Colecciones editoriales</a:t>
            </a:r>
            <a:r>
              <a:rPr lang="es-AR" sz="2800" b="1" dirty="0" smtClean="0">
                <a:solidFill>
                  <a:srgbClr val="C00000"/>
                </a:solidFill>
              </a:rPr>
              <a:t>*</a:t>
            </a:r>
            <a:endParaRPr lang="es-AR" sz="2800" b="1" dirty="0">
              <a:solidFill>
                <a:srgbClr val="C00000"/>
              </a:solidFill>
            </a:endParaRPr>
          </a:p>
        </p:txBody>
      </p:sp>
      <p:sp>
        <p:nvSpPr>
          <p:cNvPr id="3" name="2 Marcador de contenido"/>
          <p:cNvSpPr>
            <a:spLocks noGrp="1"/>
          </p:cNvSpPr>
          <p:nvPr>
            <p:ph idx="1"/>
          </p:nvPr>
        </p:nvSpPr>
        <p:spPr>
          <a:xfrm>
            <a:off x="755576" y="1988840"/>
            <a:ext cx="7632848" cy="4325112"/>
          </a:xfrm>
        </p:spPr>
        <p:txBody>
          <a:bodyPr>
            <a:normAutofit lnSpcReduction="10000"/>
          </a:bodyPr>
          <a:lstStyle/>
          <a:p>
            <a:pPr>
              <a:buNone/>
            </a:pPr>
            <a:endParaRPr lang="es-AR" dirty="0" smtClean="0"/>
          </a:p>
          <a:p>
            <a:pPr marL="90488" indent="19050">
              <a:buNone/>
            </a:pPr>
            <a:r>
              <a:rPr lang="es-AR" sz="2600" b="1" dirty="0" smtClean="0"/>
              <a:t>Conjuntos bibliográficos </a:t>
            </a:r>
            <a:r>
              <a:rPr lang="es-AR" sz="2600" dirty="0" smtClean="0"/>
              <a:t>clasificados u ordenados por autores, materias, géneros u otros criterios.</a:t>
            </a:r>
          </a:p>
          <a:p>
            <a:pPr>
              <a:buNone/>
            </a:pPr>
            <a:endParaRPr lang="es-AR" sz="1400" dirty="0" smtClean="0"/>
          </a:p>
          <a:p>
            <a:pPr marL="90488" indent="19050">
              <a:buNone/>
            </a:pPr>
            <a:r>
              <a:rPr lang="es-AR" sz="2600" dirty="0" smtClean="0"/>
              <a:t>Resultado de una construcción selectiva que, más allá de constituir una oferta  de lectura es un </a:t>
            </a:r>
            <a:r>
              <a:rPr lang="es-AR" sz="2600" b="1" dirty="0" smtClean="0"/>
              <a:t>producto cultural</a:t>
            </a:r>
            <a:r>
              <a:rPr lang="es-AR" sz="2600" dirty="0" smtClean="0"/>
              <a:t>.</a:t>
            </a:r>
          </a:p>
          <a:p>
            <a:pPr marL="90488" indent="19050">
              <a:buNone/>
            </a:pPr>
            <a:endParaRPr lang="es-AR" sz="1400" dirty="0" smtClean="0"/>
          </a:p>
          <a:p>
            <a:pPr marL="90488" indent="19050">
              <a:buNone/>
            </a:pPr>
            <a:r>
              <a:rPr lang="es-AR" sz="1400" dirty="0" smtClean="0">
                <a:solidFill>
                  <a:srgbClr val="C00000"/>
                </a:solidFill>
              </a:rPr>
              <a:t>............................................................................................................................................................</a:t>
            </a:r>
          </a:p>
          <a:p>
            <a:pPr marL="360363" indent="-250825">
              <a:buNone/>
            </a:pPr>
            <a:r>
              <a:rPr lang="es-AR" sz="2800" b="1" dirty="0" smtClean="0">
                <a:solidFill>
                  <a:srgbClr val="C00000"/>
                </a:solidFill>
                <a:latin typeface="+mj-lt"/>
              </a:rPr>
              <a:t>*</a:t>
            </a:r>
            <a:r>
              <a:rPr lang="es-AR" sz="2400" b="1" dirty="0" smtClean="0">
                <a:solidFill>
                  <a:srgbClr val="C00000"/>
                </a:solidFill>
              </a:rPr>
              <a:t> </a:t>
            </a:r>
            <a:r>
              <a:rPr lang="es-AR" sz="1800" dirty="0" smtClean="0"/>
              <a:t>Perspectivas históricas en torno a las colecciones: editoriales, bibliotecas y lectorados en Argentina (1880-1955) (H900. IDIHCS. </a:t>
            </a:r>
            <a:r>
              <a:rPr lang="es-AR" sz="1800" dirty="0" err="1" smtClean="0"/>
              <a:t>FaHCE</a:t>
            </a:r>
            <a:r>
              <a:rPr lang="es-AR" sz="1800" dirty="0" smtClean="0"/>
              <a:t>)</a:t>
            </a:r>
            <a:endParaRPr lang="es-AR"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8720"/>
            <a:ext cx="7787208" cy="1066800"/>
          </a:xfrm>
        </p:spPr>
        <p:txBody>
          <a:bodyPr/>
          <a:lstStyle/>
          <a:p>
            <a:r>
              <a:rPr lang="es-AR" b="1" dirty="0" smtClean="0"/>
              <a:t>Colección… </a:t>
            </a:r>
            <a:r>
              <a:rPr lang="es-AR" dirty="0" smtClean="0"/>
              <a:t>para AACR2</a:t>
            </a:r>
            <a:endParaRPr lang="es-AR" dirty="0"/>
          </a:p>
        </p:txBody>
      </p:sp>
      <p:sp>
        <p:nvSpPr>
          <p:cNvPr id="3" name="2 Marcador de contenido"/>
          <p:cNvSpPr>
            <a:spLocks noGrp="1"/>
          </p:cNvSpPr>
          <p:nvPr>
            <p:ph idx="1"/>
          </p:nvPr>
        </p:nvSpPr>
        <p:spPr>
          <a:xfrm>
            <a:off x="755576" y="2132856"/>
            <a:ext cx="7632848" cy="4325112"/>
          </a:xfrm>
        </p:spPr>
        <p:txBody>
          <a:bodyPr/>
          <a:lstStyle/>
          <a:p>
            <a:pPr>
              <a:buNone/>
            </a:pPr>
            <a:endParaRPr lang="es-AR" dirty="0" smtClean="0"/>
          </a:p>
          <a:p>
            <a:pPr marL="90488" indent="19050">
              <a:buNone/>
            </a:pPr>
            <a:r>
              <a:rPr lang="es-AR" dirty="0" smtClean="0"/>
              <a:t>“Tres o más obras independientes o partes de obras publicadas juntas por un solo autor” </a:t>
            </a:r>
            <a:endParaRPr lang="es-AR" sz="1400" dirty="0" smtClean="0"/>
          </a:p>
          <a:p>
            <a:pPr marL="90488" indent="19050">
              <a:buNone/>
            </a:pPr>
            <a:endParaRPr lang="es-AR" sz="2600" dirty="0" smtClean="0"/>
          </a:p>
          <a:p>
            <a:pPr marL="90488" indent="19050">
              <a:buNone/>
            </a:pPr>
            <a:r>
              <a:rPr lang="es-AR" sz="2600" dirty="0" smtClean="0"/>
              <a:t>“</a:t>
            </a:r>
            <a:r>
              <a:rPr lang="es-AR" dirty="0" smtClean="0"/>
              <a:t>Dos o más obras independientes o partes de obras publicadas juntas por más de un autor y que no fueron escritas para la misma ocasión, ni para la publicación que se cataloga”</a:t>
            </a:r>
            <a:endParaRPr lang="es-AR"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8720"/>
            <a:ext cx="7787208" cy="1066800"/>
          </a:xfrm>
        </p:spPr>
        <p:txBody>
          <a:bodyPr/>
          <a:lstStyle/>
          <a:p>
            <a:r>
              <a:rPr lang="es-AR" b="1" dirty="0" smtClean="0"/>
              <a:t>Colección… </a:t>
            </a:r>
            <a:r>
              <a:rPr lang="es-AR" dirty="0" smtClean="0"/>
              <a:t>para RDA</a:t>
            </a:r>
            <a:endParaRPr lang="es-AR" dirty="0"/>
          </a:p>
        </p:txBody>
      </p:sp>
      <p:sp>
        <p:nvSpPr>
          <p:cNvPr id="3" name="2 Marcador de contenido"/>
          <p:cNvSpPr>
            <a:spLocks noGrp="1"/>
          </p:cNvSpPr>
          <p:nvPr>
            <p:ph idx="1"/>
          </p:nvPr>
        </p:nvSpPr>
        <p:spPr>
          <a:xfrm>
            <a:off x="755576" y="2060848"/>
            <a:ext cx="7632848" cy="4325112"/>
          </a:xfrm>
        </p:spPr>
        <p:txBody>
          <a:bodyPr>
            <a:normAutofit/>
          </a:bodyPr>
          <a:lstStyle/>
          <a:p>
            <a:pPr>
              <a:buNone/>
            </a:pPr>
            <a:endParaRPr lang="es-AR" dirty="0" smtClean="0"/>
          </a:p>
          <a:p>
            <a:pPr marL="90488" indent="19050">
              <a:buNone/>
            </a:pPr>
            <a:r>
              <a:rPr lang="es-AR" dirty="0" smtClean="0"/>
              <a:t>“Grupo de recursos reunido por una persona, familia o entidad corporativa, a partir de una variedad de fuentes”</a:t>
            </a:r>
            <a:r>
              <a:rPr lang="es-AR" sz="2800" dirty="0" smtClean="0">
                <a:solidFill>
                  <a:srgbClr val="C00000"/>
                </a:solidFill>
              </a:rPr>
              <a:t> </a:t>
            </a:r>
          </a:p>
          <a:p>
            <a:pPr marL="90488" indent="19050">
              <a:buNone/>
            </a:pPr>
            <a:endParaRPr lang="es-AR" sz="1400" dirty="0" smtClean="0">
              <a:solidFill>
                <a:srgbClr val="C00000"/>
              </a:solidFill>
            </a:endParaRPr>
          </a:p>
          <a:p>
            <a:pPr marL="90488" indent="19050">
              <a:buNone/>
            </a:pPr>
            <a:endParaRPr lang="es-AR" sz="1400" dirty="0" smtClean="0">
              <a:solidFill>
                <a:srgbClr val="C00000"/>
              </a:solidFill>
            </a:endParaRPr>
          </a:p>
          <a:p>
            <a:pPr marL="90488" indent="19050">
              <a:buNone/>
            </a:pPr>
            <a:r>
              <a:rPr lang="es-AR" sz="1400" dirty="0" smtClean="0">
                <a:solidFill>
                  <a:srgbClr val="C00000"/>
                </a:solidFill>
              </a:rPr>
              <a:t>............................................................................................................................................................</a:t>
            </a:r>
          </a:p>
          <a:p>
            <a:pPr marL="90488" indent="19050">
              <a:buNone/>
            </a:pPr>
            <a:endParaRPr lang="es-AR" sz="1000" i="1" dirty="0" smtClean="0"/>
          </a:p>
          <a:p>
            <a:pPr marL="90488" indent="19050">
              <a:buNone/>
            </a:pPr>
            <a:r>
              <a:rPr lang="es-AR" i="1" dirty="0" smtClean="0"/>
              <a:t>como ninguna de las definiciones dadas se aproxima al concepto de colección editorial, </a:t>
            </a:r>
            <a:r>
              <a:rPr lang="es-AR" i="1" dirty="0" smtClean="0">
                <a:sym typeface="Symbol"/>
              </a:rPr>
              <a:t>indagamos en la definición de </a:t>
            </a:r>
            <a:r>
              <a:rPr lang="es-AR" b="1" dirty="0" smtClean="0">
                <a:sym typeface="Symbol"/>
              </a:rPr>
              <a:t>serie</a:t>
            </a:r>
            <a:endParaRPr lang="es-AR" b="1"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8720"/>
            <a:ext cx="7787208" cy="1066800"/>
          </a:xfrm>
        </p:spPr>
        <p:txBody>
          <a:bodyPr/>
          <a:lstStyle/>
          <a:p>
            <a:r>
              <a:rPr lang="es-AR" b="1" dirty="0" smtClean="0"/>
              <a:t>Serie… </a:t>
            </a:r>
            <a:r>
              <a:rPr lang="es-AR" dirty="0" smtClean="0"/>
              <a:t>para AACR2 y RDA</a:t>
            </a:r>
            <a:endParaRPr lang="es-AR" dirty="0"/>
          </a:p>
        </p:txBody>
      </p:sp>
      <p:sp>
        <p:nvSpPr>
          <p:cNvPr id="3" name="2 Marcador de contenido"/>
          <p:cNvSpPr>
            <a:spLocks noGrp="1"/>
          </p:cNvSpPr>
          <p:nvPr>
            <p:ph idx="1"/>
          </p:nvPr>
        </p:nvSpPr>
        <p:spPr>
          <a:xfrm>
            <a:off x="755576" y="2060848"/>
            <a:ext cx="7632848" cy="4325112"/>
          </a:xfrm>
        </p:spPr>
        <p:txBody>
          <a:bodyPr>
            <a:normAutofit/>
          </a:bodyPr>
          <a:lstStyle/>
          <a:p>
            <a:pPr>
              <a:buNone/>
            </a:pPr>
            <a:endParaRPr lang="es-AR" dirty="0" smtClean="0"/>
          </a:p>
          <a:p>
            <a:pPr marL="90488" indent="19050">
              <a:buNone/>
            </a:pPr>
            <a:r>
              <a:rPr lang="es-AR" dirty="0" smtClean="0"/>
              <a:t>“Grupo de recursos separados que están relacionados entre sí, por el hecho de que cada recurso tiene, además de su título propiamente dicho, un título colectivo que aplica al grupo como un todo” ”</a:t>
            </a:r>
            <a:r>
              <a:rPr lang="es-AR" sz="2800" dirty="0" smtClean="0">
                <a:solidFill>
                  <a:srgbClr val="C00000"/>
                </a:solidFill>
              </a:rPr>
              <a:t> </a:t>
            </a:r>
          </a:p>
          <a:p>
            <a:pPr marL="90488" indent="19050">
              <a:buNone/>
            </a:pPr>
            <a:endParaRPr lang="es-AR" sz="1400" dirty="0" smtClean="0">
              <a:solidFill>
                <a:srgbClr val="C00000"/>
              </a:solidFill>
            </a:endParaRPr>
          </a:p>
          <a:p>
            <a:pPr marL="90488" indent="19050">
              <a:buNone/>
            </a:pPr>
            <a:r>
              <a:rPr lang="es-AR" sz="1400" dirty="0" smtClean="0">
                <a:solidFill>
                  <a:srgbClr val="C00000"/>
                </a:solidFill>
              </a:rPr>
              <a:t>............................................................................................................................................................</a:t>
            </a:r>
          </a:p>
          <a:p>
            <a:pPr marL="90488" indent="19050">
              <a:buNone/>
            </a:pPr>
            <a:endParaRPr lang="es-AR" sz="1400" dirty="0" smtClean="0">
              <a:solidFill>
                <a:srgbClr val="C00000"/>
              </a:solidFill>
            </a:endParaRPr>
          </a:p>
          <a:p>
            <a:pPr marL="90488" indent="19050">
              <a:buNone/>
            </a:pPr>
            <a:r>
              <a:rPr lang="es-AR" sz="2800" b="1" dirty="0" smtClean="0"/>
              <a:t>serie monográfica  </a:t>
            </a:r>
            <a:r>
              <a:rPr lang="es-AR" sz="2800" b="1" dirty="0" smtClean="0">
                <a:solidFill>
                  <a:srgbClr val="FF0000"/>
                </a:solidFill>
              </a:rPr>
              <a:t>=</a:t>
            </a:r>
            <a:r>
              <a:rPr lang="es-AR" sz="2800" b="1" dirty="0" smtClean="0"/>
              <a:t>  colección editorial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8720"/>
            <a:ext cx="7787208" cy="1066800"/>
          </a:xfrm>
        </p:spPr>
        <p:txBody>
          <a:bodyPr/>
          <a:lstStyle/>
          <a:p>
            <a:r>
              <a:rPr lang="es-AR" b="1" dirty="0" smtClean="0"/>
              <a:t>Catálogo de series </a:t>
            </a:r>
            <a:r>
              <a:rPr lang="es-AR" dirty="0" smtClean="0"/>
              <a:t>(AACR2)</a:t>
            </a:r>
            <a:r>
              <a:rPr lang="es-AR" sz="2800" b="1" dirty="0" smtClean="0">
                <a:solidFill>
                  <a:srgbClr val="C00000"/>
                </a:solidFill>
              </a:rPr>
              <a:t>*</a:t>
            </a:r>
            <a:endParaRPr lang="es-AR" sz="2800" dirty="0"/>
          </a:p>
        </p:txBody>
      </p:sp>
      <p:sp>
        <p:nvSpPr>
          <p:cNvPr id="3" name="2 Marcador de contenido"/>
          <p:cNvSpPr>
            <a:spLocks noGrp="1"/>
          </p:cNvSpPr>
          <p:nvPr>
            <p:ph idx="1"/>
          </p:nvPr>
        </p:nvSpPr>
        <p:spPr>
          <a:xfrm>
            <a:off x="755576" y="2132856"/>
            <a:ext cx="7488832" cy="4464496"/>
          </a:xfrm>
        </p:spPr>
        <p:txBody>
          <a:bodyPr>
            <a:normAutofit/>
          </a:bodyPr>
          <a:lstStyle/>
          <a:p>
            <a:pPr>
              <a:buNone/>
            </a:pPr>
            <a:endParaRPr lang="es-AR" dirty="0" smtClean="0"/>
          </a:p>
          <a:p>
            <a:pPr marL="273050" indent="-3175">
              <a:buNone/>
            </a:pPr>
            <a:r>
              <a:rPr lang="es-AR" dirty="0" smtClean="0"/>
              <a:t>Título propiamente dicho de la serie</a:t>
            </a:r>
            <a:r>
              <a:rPr lang="es-AR" i="1" dirty="0" smtClean="0"/>
              <a:t> </a:t>
            </a:r>
            <a:r>
              <a:rPr lang="es-AR" b="1" i="1" dirty="0" smtClean="0">
                <a:solidFill>
                  <a:srgbClr val="FF0000"/>
                </a:solidFill>
              </a:rPr>
              <a:t>+</a:t>
            </a:r>
            <a:r>
              <a:rPr lang="es-AR" i="1" dirty="0" smtClean="0"/>
              <a:t> </a:t>
            </a:r>
            <a:r>
              <a:rPr lang="es-AR" dirty="0" smtClean="0"/>
              <a:t>Menciones de responsabilidad</a:t>
            </a:r>
            <a:r>
              <a:rPr lang="es-AR" i="1" dirty="0" smtClean="0"/>
              <a:t> </a:t>
            </a:r>
            <a:r>
              <a:rPr lang="es-AR" b="1" i="1" dirty="0" smtClean="0">
                <a:solidFill>
                  <a:srgbClr val="FF0000"/>
                </a:solidFill>
              </a:rPr>
              <a:t>+</a:t>
            </a:r>
            <a:r>
              <a:rPr lang="es-AR" i="1" dirty="0" smtClean="0"/>
              <a:t> </a:t>
            </a:r>
            <a:r>
              <a:rPr lang="es-AR" dirty="0" smtClean="0"/>
              <a:t>Nota de contenido</a:t>
            </a:r>
          </a:p>
          <a:p>
            <a:pPr marL="273050" indent="-3175">
              <a:buNone/>
            </a:pPr>
            <a:r>
              <a:rPr lang="es-AR" sz="1400" dirty="0" smtClean="0">
                <a:solidFill>
                  <a:srgbClr val="C00000"/>
                </a:solidFill>
              </a:rPr>
              <a:t>......................................................................................................................................................</a:t>
            </a:r>
            <a:endParaRPr lang="es-AR" sz="1400" dirty="0" smtClean="0"/>
          </a:p>
          <a:p>
            <a:pPr>
              <a:buNone/>
            </a:pPr>
            <a:endParaRPr lang="es-AR" sz="800" dirty="0" smtClean="0"/>
          </a:p>
          <a:p>
            <a:pPr marL="273050" indent="263525">
              <a:buNone/>
            </a:pPr>
            <a:r>
              <a:rPr lang="es-AR" sz="2000" dirty="0" smtClean="0"/>
              <a:t>Colección </a:t>
            </a:r>
            <a:r>
              <a:rPr lang="es-AR" sz="2000" dirty="0" err="1" smtClean="0"/>
              <a:t>Robin</a:t>
            </a:r>
            <a:r>
              <a:rPr lang="es-AR" sz="2000" dirty="0" smtClean="0"/>
              <a:t> Hood / </a:t>
            </a:r>
            <a:r>
              <a:rPr lang="es-AR" sz="2000" dirty="0" err="1" smtClean="0"/>
              <a:t>Acme</a:t>
            </a:r>
            <a:r>
              <a:rPr lang="es-AR" sz="2000" dirty="0" smtClean="0"/>
              <a:t> </a:t>
            </a:r>
            <a:r>
              <a:rPr lang="es-AR" sz="2000" dirty="0" err="1" smtClean="0"/>
              <a:t>Agency</a:t>
            </a:r>
            <a:endParaRPr lang="es-AR" sz="2000" dirty="0" smtClean="0"/>
          </a:p>
          <a:p>
            <a:pPr>
              <a:buNone/>
            </a:pPr>
            <a:endParaRPr lang="es-AR" sz="900" dirty="0" smtClean="0"/>
          </a:p>
          <a:p>
            <a:pPr marL="539750" indent="-269875">
              <a:buNone/>
            </a:pPr>
            <a:r>
              <a:rPr lang="es-AR" sz="2000" dirty="0" smtClean="0"/>
              <a:t>	Contenido parcial: Mujercitas / </a:t>
            </a:r>
            <a:r>
              <a:rPr lang="es-AR" sz="2000" dirty="0" err="1" smtClean="0"/>
              <a:t>Louisa</a:t>
            </a:r>
            <a:r>
              <a:rPr lang="es-AR" sz="2000" dirty="0" smtClean="0"/>
              <a:t> </a:t>
            </a:r>
            <a:r>
              <a:rPr lang="es-AR" sz="2000" dirty="0" err="1" smtClean="0"/>
              <a:t>May</a:t>
            </a:r>
            <a:r>
              <a:rPr lang="es-AR" sz="2000" dirty="0" smtClean="0"/>
              <a:t> </a:t>
            </a:r>
            <a:r>
              <a:rPr lang="es-AR" sz="2000" dirty="0" err="1" smtClean="0"/>
              <a:t>Alcott</a:t>
            </a:r>
            <a:r>
              <a:rPr lang="es-AR" sz="2000" dirty="0" smtClean="0"/>
              <a:t> – 	Hombrecitos / </a:t>
            </a:r>
            <a:r>
              <a:rPr lang="es-AR" sz="2000" dirty="0" err="1" smtClean="0"/>
              <a:t>Louisa</a:t>
            </a:r>
            <a:r>
              <a:rPr lang="es-AR" sz="2000" dirty="0" smtClean="0"/>
              <a:t> </a:t>
            </a:r>
            <a:r>
              <a:rPr lang="es-AR" sz="2000" dirty="0" err="1" smtClean="0"/>
              <a:t>May</a:t>
            </a:r>
            <a:r>
              <a:rPr lang="es-AR" sz="2000" dirty="0" smtClean="0"/>
              <a:t> </a:t>
            </a:r>
            <a:r>
              <a:rPr lang="es-AR" sz="2000" dirty="0" err="1" smtClean="0"/>
              <a:t>Alcott</a:t>
            </a:r>
            <a:r>
              <a:rPr lang="es-AR" sz="2000" dirty="0" smtClean="0"/>
              <a:t> – Colmillo blanco /    	Jack London – Robinson Crusoe / Daniel Defoe</a:t>
            </a:r>
            <a:endParaRPr lang="es-AR" sz="1400" dirty="0" smtClean="0">
              <a:solidFill>
                <a:srgbClr val="C00000"/>
              </a:solidFill>
            </a:endParaRPr>
          </a:p>
          <a:p>
            <a:pPr marL="273050" indent="-3175">
              <a:buNone/>
            </a:pPr>
            <a:endParaRPr lang="es-AR" sz="800" dirty="0" smtClean="0">
              <a:solidFill>
                <a:srgbClr val="C00000"/>
              </a:solidFill>
            </a:endParaRPr>
          </a:p>
          <a:p>
            <a:pPr marL="273050" indent="-3175">
              <a:buNone/>
            </a:pPr>
            <a:r>
              <a:rPr lang="es-AR" sz="1400" dirty="0" smtClean="0">
                <a:solidFill>
                  <a:srgbClr val="C00000"/>
                </a:solidFill>
              </a:rPr>
              <a:t>......................................................................................................................................................</a:t>
            </a:r>
            <a:endParaRPr lang="es-AR" sz="1400" dirty="0" smtClean="0"/>
          </a:p>
          <a:p>
            <a:pPr marL="273050" indent="-3175">
              <a:buNone/>
            </a:pPr>
            <a:r>
              <a:rPr lang="es-AR" sz="2800" b="1" dirty="0" smtClean="0">
                <a:solidFill>
                  <a:srgbClr val="C00000"/>
                </a:solidFill>
                <a:latin typeface="+mj-lt"/>
              </a:rPr>
              <a:t>		*</a:t>
            </a:r>
            <a:r>
              <a:rPr lang="es-AR" sz="1800" b="1" dirty="0" smtClean="0">
                <a:solidFill>
                  <a:srgbClr val="C00000"/>
                </a:solidFill>
              </a:rPr>
              <a:t> </a:t>
            </a:r>
            <a:r>
              <a:rPr lang="es-AR" sz="1800" dirty="0" smtClean="0"/>
              <a:t>Propuesta de Matilde Medina Encina (1991)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8720"/>
            <a:ext cx="7787208" cy="1066800"/>
          </a:xfrm>
        </p:spPr>
        <p:txBody>
          <a:bodyPr/>
          <a:lstStyle/>
          <a:p>
            <a:r>
              <a:rPr lang="es-AR" b="1" dirty="0" smtClean="0"/>
              <a:t>Colecciones en </a:t>
            </a:r>
            <a:r>
              <a:rPr lang="es-AR" dirty="0" smtClean="0"/>
              <a:t>LRM</a:t>
            </a:r>
            <a:endParaRPr lang="es-AR" dirty="0"/>
          </a:p>
        </p:txBody>
      </p:sp>
      <p:sp>
        <p:nvSpPr>
          <p:cNvPr id="5" name="4 Marcador de contenido"/>
          <p:cNvSpPr>
            <a:spLocks noGrp="1"/>
          </p:cNvSpPr>
          <p:nvPr>
            <p:ph idx="1"/>
          </p:nvPr>
        </p:nvSpPr>
        <p:spPr>
          <a:xfrm>
            <a:off x="539552" y="2204864"/>
            <a:ext cx="7704856" cy="4389120"/>
          </a:xfrm>
        </p:spPr>
        <p:txBody>
          <a:bodyPr>
            <a:normAutofit/>
          </a:bodyPr>
          <a:lstStyle/>
          <a:p>
            <a:pPr marL="273050" indent="-4763">
              <a:buNone/>
            </a:pPr>
            <a:r>
              <a:rPr lang="es-AR" dirty="0" smtClean="0"/>
              <a:t>Una </a:t>
            </a:r>
            <a:r>
              <a:rPr lang="es-AR" b="1" dirty="0" smtClean="0"/>
              <a:t>colección editorial </a:t>
            </a:r>
            <a:r>
              <a:rPr lang="es-AR" dirty="0" smtClean="0"/>
              <a:t>tiene como cualidad fundamental “el concepto o plan para seleccionar, ensamblar y ordenar las expresiones de otras obras que se materializarán en la manifestación agregada resultante” </a:t>
            </a:r>
          </a:p>
          <a:p>
            <a:pPr>
              <a:buNone/>
            </a:pPr>
            <a:r>
              <a:rPr lang="es-AR" sz="1800" dirty="0" smtClean="0"/>
              <a:t>			</a:t>
            </a:r>
          </a:p>
          <a:p>
            <a:pPr marL="273050" indent="-4763">
              <a:buNone/>
            </a:pPr>
            <a:r>
              <a:rPr lang="es-AR" dirty="0" smtClean="0"/>
              <a:t>Como </a:t>
            </a:r>
            <a:r>
              <a:rPr lang="es-AR" b="1" dirty="0" smtClean="0"/>
              <a:t>obra de agregación </a:t>
            </a:r>
            <a:r>
              <a:rPr lang="es-AR" dirty="0" smtClean="0"/>
              <a:t>permite valorar adecuadamente “el esfuerzo creativo de </a:t>
            </a:r>
            <a:r>
              <a:rPr lang="es-AR" dirty="0" err="1" smtClean="0"/>
              <a:t>agregador</a:t>
            </a:r>
            <a:r>
              <a:rPr lang="es-AR" dirty="0" smtClean="0"/>
              <a:t> o editor” </a:t>
            </a:r>
          </a:p>
          <a:p>
            <a:pPr marL="273050" indent="1965325">
              <a:buNone/>
            </a:pPr>
            <a:r>
              <a:rPr lang="es-AR" sz="1800" dirty="0" smtClean="0"/>
              <a:t>(Riva, P., Le </a:t>
            </a:r>
            <a:r>
              <a:rPr lang="es-AR" sz="1800" dirty="0" err="1" smtClean="0"/>
              <a:t>Boeuf</a:t>
            </a:r>
            <a:r>
              <a:rPr lang="es-AR" sz="1800" dirty="0" smtClean="0"/>
              <a:t>, P. y </a:t>
            </a:r>
            <a:r>
              <a:rPr lang="es-AR" sz="1800" dirty="0" err="1" smtClean="0"/>
              <a:t>Zumer</a:t>
            </a:r>
            <a:r>
              <a:rPr lang="es-AR" sz="1800" dirty="0" smtClean="0"/>
              <a:t>. M., c2017, p. 21 y p. 105)</a:t>
            </a:r>
            <a:endParaRPr lang="es-AR"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31818" t="27663" r="31655" b="20641"/>
          <a:stretch>
            <a:fillRect/>
          </a:stretch>
        </p:blipFill>
        <p:spPr bwMode="auto">
          <a:xfrm>
            <a:off x="1259632" y="836712"/>
            <a:ext cx="6408712" cy="5099475"/>
          </a:xfrm>
          <a:prstGeom prst="rect">
            <a:avLst/>
          </a:prstGeom>
          <a:noFill/>
          <a:ln w="9525">
            <a:noFill/>
            <a:miter lim="800000"/>
            <a:headEnd/>
            <a:tailEnd/>
          </a:ln>
        </p:spPr>
      </p:pic>
      <p:sp>
        <p:nvSpPr>
          <p:cNvPr id="8" name="7 Rectángulo"/>
          <p:cNvSpPr/>
          <p:nvPr/>
        </p:nvSpPr>
        <p:spPr>
          <a:xfrm>
            <a:off x="3131840" y="6021288"/>
            <a:ext cx="5013039" cy="338554"/>
          </a:xfrm>
          <a:prstGeom prst="rect">
            <a:avLst/>
          </a:prstGeom>
        </p:spPr>
        <p:txBody>
          <a:bodyPr wrap="none">
            <a:spAutoFit/>
          </a:bodyPr>
          <a:lstStyle/>
          <a:p>
            <a:r>
              <a:rPr lang="es-AR" sz="1600" dirty="0" smtClean="0"/>
              <a:t>Modelo de agregados aplicado a una colección editorial</a:t>
            </a:r>
            <a:endParaRPr lang="es-A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8720"/>
            <a:ext cx="7787208" cy="1066800"/>
          </a:xfrm>
        </p:spPr>
        <p:txBody>
          <a:bodyPr/>
          <a:lstStyle/>
          <a:p>
            <a:r>
              <a:rPr lang="es-AR" b="1" dirty="0" smtClean="0"/>
              <a:t>Colecciones en </a:t>
            </a:r>
            <a:r>
              <a:rPr lang="es-AR" dirty="0" smtClean="0"/>
              <a:t>LRM</a:t>
            </a:r>
            <a:endParaRPr lang="es-AR" dirty="0"/>
          </a:p>
        </p:txBody>
      </p:sp>
      <p:sp>
        <p:nvSpPr>
          <p:cNvPr id="5" name="4 Marcador de contenido"/>
          <p:cNvSpPr>
            <a:spLocks noGrp="1"/>
          </p:cNvSpPr>
          <p:nvPr>
            <p:ph idx="1"/>
          </p:nvPr>
        </p:nvSpPr>
        <p:spPr>
          <a:xfrm>
            <a:off x="539552" y="2276872"/>
            <a:ext cx="7704856" cy="4389120"/>
          </a:xfrm>
        </p:spPr>
        <p:txBody>
          <a:bodyPr>
            <a:normAutofit/>
          </a:bodyPr>
          <a:lstStyle/>
          <a:p>
            <a:pPr marL="273050" indent="-4763">
              <a:buNone/>
            </a:pPr>
            <a:r>
              <a:rPr lang="es-AR" dirty="0" smtClean="0"/>
              <a:t> Selección de 8 </a:t>
            </a:r>
            <a:r>
              <a:rPr lang="es-AR" b="1" dirty="0" smtClean="0"/>
              <a:t>atributos generales</a:t>
            </a:r>
            <a:r>
              <a:rPr lang="es-AR" dirty="0" smtClean="0"/>
              <a:t> para todas las entidades reconocidos al analizar las entidades que conforman una colección editorial. Por ej.:</a:t>
            </a:r>
          </a:p>
          <a:p>
            <a:pPr marL="273050" indent="-4763">
              <a:buNone/>
            </a:pPr>
            <a:r>
              <a:rPr lang="es-AR" dirty="0" smtClean="0"/>
              <a:t>		</a:t>
            </a:r>
          </a:p>
          <a:p>
            <a:pPr marL="273050" indent="-4763">
              <a:buNone/>
            </a:pPr>
            <a:r>
              <a:rPr lang="es-AR" dirty="0" smtClean="0"/>
              <a:t>		</a:t>
            </a:r>
            <a:r>
              <a:rPr lang="es-AR" b="1" dirty="0" smtClean="0"/>
              <a:t>Expresión</a:t>
            </a:r>
            <a:r>
              <a:rPr lang="es-AR" dirty="0" smtClean="0"/>
              <a:t> (LRM-E3-A3)</a:t>
            </a:r>
          </a:p>
          <a:p>
            <a:pPr marL="273050" indent="-4763">
              <a:buNone/>
            </a:pPr>
            <a:r>
              <a:rPr lang="es-AR" b="1" dirty="0" smtClean="0">
                <a:solidFill>
                  <a:srgbClr val="FF0000"/>
                </a:solidFill>
              </a:rPr>
              <a:t>		Audiencia prevista</a:t>
            </a:r>
            <a:endParaRPr lang="es-AR" dirty="0" smtClean="0"/>
          </a:p>
          <a:p>
            <a:pPr>
              <a:buNone/>
            </a:pPr>
            <a:r>
              <a:rPr lang="es-AR" sz="1800" dirty="0" smtClean="0"/>
              <a:t>		Categorización según grupo etario</a:t>
            </a:r>
            <a:r>
              <a:rPr lang="es-AR" sz="1800" b="1" dirty="0" smtClean="0">
                <a:solidFill>
                  <a:srgbClr val="FF0000"/>
                </a:solidFill>
              </a:rPr>
              <a:t>*</a:t>
            </a:r>
            <a:r>
              <a:rPr lang="es-AR" sz="1800" dirty="0" smtClean="0"/>
              <a:t>. Ej. niños, jóvenes</a:t>
            </a:r>
          </a:p>
          <a:p>
            <a:pPr>
              <a:buNone/>
            </a:pPr>
            <a:endParaRPr lang="es-AR" sz="800" dirty="0" smtClean="0"/>
          </a:p>
          <a:p>
            <a:pPr marL="273050" indent="-4763">
              <a:buNone/>
            </a:pPr>
            <a:r>
              <a:rPr lang="es-AR" sz="1400" dirty="0" smtClean="0">
                <a:solidFill>
                  <a:srgbClr val="C00000"/>
                </a:solidFill>
              </a:rPr>
              <a:t>............................................................................................................................................................</a:t>
            </a:r>
            <a:endParaRPr lang="es-AR" sz="1800" dirty="0" smtClean="0"/>
          </a:p>
          <a:p>
            <a:pPr marL="273050" indent="625475">
              <a:buNone/>
            </a:pPr>
            <a:r>
              <a:rPr lang="es-AR" sz="1800" dirty="0" smtClean="0"/>
              <a:t>	</a:t>
            </a:r>
            <a:r>
              <a:rPr lang="es-AR" sz="1800" b="1" dirty="0" smtClean="0">
                <a:solidFill>
                  <a:srgbClr val="FF0000"/>
                </a:solidFill>
              </a:rPr>
              <a:t>*</a:t>
            </a:r>
            <a:r>
              <a:rPr lang="es-AR" sz="1800" dirty="0" smtClean="0"/>
              <a:t> pueden establecerse otras categorías para este atributo</a:t>
            </a:r>
          </a:p>
          <a:p>
            <a:pPr>
              <a:buNone/>
            </a:pPr>
            <a:r>
              <a:rPr lang="es-AR" sz="18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1701</TotalTime>
  <Words>812</Words>
  <Application>Microsoft Office PowerPoint</Application>
  <PresentationFormat>Presentación en pantalla (4:3)</PresentationFormat>
  <Paragraphs>225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Flujo</vt:lpstr>
      <vt:lpstr>De la descripción de las colecciones o  como visibilizar constelaciones en el universo bibliográfico</vt:lpstr>
      <vt:lpstr>Colecciones editoriales*</vt:lpstr>
      <vt:lpstr>Colección… para AACR2</vt:lpstr>
      <vt:lpstr>Colección… para RDA</vt:lpstr>
      <vt:lpstr>Serie… para AACR2 y RDA</vt:lpstr>
      <vt:lpstr>Catálogo de series (AACR2)*</vt:lpstr>
      <vt:lpstr>Colecciones en LRM</vt:lpstr>
      <vt:lpstr>Diapositiva 8</vt:lpstr>
      <vt:lpstr>Colecciones en LRM</vt:lpstr>
      <vt:lpstr>Colecciones en LRM</vt:lpstr>
      <vt:lpstr>Propuesta para descripción de colecciones</vt:lpstr>
      <vt:lpstr>Diapositiva 12</vt:lpstr>
      <vt:lpstr>Diapositiva 13</vt:lpstr>
      <vt:lpstr>Diapositiva 14</vt:lpstr>
      <vt:lpstr>  Bibliografía citada en esta presentación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la descripción de las colecciones o como visibilizar constelaciones en el universo bibliográfico</dc:title>
  <dc:creator>amartin</dc:creator>
  <cp:lastModifiedBy>amartin</cp:lastModifiedBy>
  <cp:revision>79</cp:revision>
  <dcterms:created xsi:type="dcterms:W3CDTF">2019-10-01T10:30:13Z</dcterms:created>
  <dcterms:modified xsi:type="dcterms:W3CDTF">2019-10-04T12:29:33Z</dcterms:modified>
</cp:coreProperties>
</file>